
<file path=[Content_Types].xml><?xml version="1.0" encoding="utf-8"?>
<Types xmlns="http://schemas.openxmlformats.org/package/2006/content-types">
  <Default Extension="png" ContentType="image/png"/>
  <Default Extension="jfif" ContentType="image/jpe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5" r:id="rId1"/>
  </p:sldMasterIdLst>
  <p:sldIdLst>
    <p:sldId id="259" r:id="rId2"/>
    <p:sldId id="258" r:id="rId3"/>
    <p:sldId id="260" r:id="rId4"/>
    <p:sldId id="262" r:id="rId5"/>
    <p:sldId id="287"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5" r:id="rId27"/>
    <p:sldId id="291" r:id="rId28"/>
    <p:sldId id="292" r:id="rId29"/>
    <p:sldId id="288" r:id="rId30"/>
    <p:sldId id="289" r:id="rId31"/>
    <p:sldId id="290" r:id="rId32"/>
    <p:sldId id="28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A915106-5D5F-47C1-BCDD-3D8D5E4F4978}">
          <p14:sldIdLst>
            <p14:sldId id="259"/>
            <p14:sldId id="258"/>
            <p14:sldId id="260"/>
            <p14:sldId id="262"/>
            <p14:sldId id="287"/>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5"/>
            <p14:sldId id="291"/>
            <p14:sldId id="292"/>
            <p14:sldId id="288"/>
            <p14:sldId id="289"/>
            <p14:sldId id="290"/>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55C"/>
    <a:srgbClr val="7030A0"/>
    <a:srgbClr val="E4D148"/>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slide" Target="../slides/slide9.xml"/><Relationship Id="rId1"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3d1" qsCatId="3D" csTypeId="urn:microsoft.com/office/officeart/2005/8/colors/colorful1" csCatId="colorful" phldr="1"/>
      <dgm:spPr/>
      <dgm:t>
        <a:bodyPr/>
        <a:lstStyle/>
        <a:p>
          <a:endParaRPr lang="en-US"/>
        </a:p>
      </dgm:t>
    </dgm:pt>
    <dgm:pt modelId="{DC13AB6D-DEA2-4CBB-AC69-1EF1A6AD1512}">
      <dgm:prSet/>
      <dgm:spPr/>
      <dgm:t>
        <a:bodyPr/>
        <a:lstStyle/>
        <a:p>
          <a:pPr>
            <a:defRPr cap="all"/>
          </a:pPr>
          <a:r>
            <a:rPr lang="en-US" dirty="0" smtClean="0"/>
            <a:t>GOAL AND OBJECTIVES</a:t>
          </a:r>
          <a:endParaRPr lang="en-US"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2C752582-D9FF-4E04-A92F-827DB4BB5C48}" type="parTrans" cxnId="{4B888393-351D-4489-90C9-5A68061AB236}">
      <dgm:prSet/>
      <dgm:spPr/>
      <dgm:t>
        <a:bodyPr/>
        <a:lstStyle/>
        <a:p>
          <a:endParaRPr lang="en-US"/>
        </a:p>
      </dgm:t>
    </dgm:pt>
    <dgm:pt modelId="{9C64CC83-643C-4E12-8F97-BC19DC031190}" type="sibTrans" cxnId="{4B888393-351D-4489-90C9-5A68061AB236}">
      <dgm:prSet phldrT="01" phldr="0"/>
      <dgm:spPr/>
      <dgm:t>
        <a:bodyPr/>
        <a:lstStyle/>
        <a:p>
          <a:r>
            <a:rPr lang="en-US" dirty="0" smtClean="0"/>
            <a:t>INTRODUCTION</a:t>
          </a:r>
          <a:endParaRPr lang="en-US" dirty="0"/>
        </a:p>
      </dgm:t>
    </dgm:pt>
    <dgm:pt modelId="{53742231-981F-480A-940F-203EC2F7423F}">
      <dgm:prSet/>
      <dgm:spPr>
        <a:gradFill rotWithShape="0">
          <a:gsLst>
            <a:gs pos="0">
              <a:schemeClr val="accent3">
                <a:hueOff val="0"/>
                <a:satOff val="0"/>
                <a:tint val="96000"/>
                <a:alpha val="0"/>
                <a:lumMod val="95000"/>
              </a:schemeClr>
            </a:gs>
            <a:gs pos="100000">
              <a:schemeClr val="accent3">
                <a:hueOff val="0"/>
                <a:satOff val="0"/>
                <a:lumOff val="0"/>
                <a:alphaOff val="0"/>
                <a:shade val="90000"/>
                <a:lumMod val="90000"/>
              </a:schemeClr>
            </a:gs>
          </a:gsLst>
        </a:gradFill>
        <a:effectLst>
          <a:glow>
            <a:schemeClr val="accent1"/>
          </a:glow>
          <a:outerShdw blurRad="63500" dist="25400" dir="5400000" rotWithShape="0">
            <a:srgbClr val="000000"/>
          </a:outerShdw>
          <a:softEdge rad="0"/>
        </a:effectLst>
      </dgm:spPr>
      <dgm:t>
        <a:bodyPr/>
        <a:lstStyle/>
        <a:p>
          <a:pPr>
            <a:defRPr cap="all"/>
          </a:pPr>
          <a:r>
            <a:rPr lang="en-US" dirty="0" smtClean="0">
              <a:solidFill>
                <a:srgbClr val="0070C0"/>
              </a:solidFill>
            </a:rPr>
            <a:t>Business Request and power bi </a:t>
          </a:r>
          <a:r>
            <a:rPr lang="en-US" smtClean="0">
              <a:solidFill>
                <a:srgbClr val="0070C0"/>
              </a:solidFill>
            </a:rPr>
            <a:t>problem statement</a:t>
          </a:r>
          <a:endParaRPr lang="en-US" dirty="0">
            <a:solidFill>
              <a:srgbClr val="0070C0"/>
            </a:solidFill>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phldrT="02" phldr="0"/>
      <dgm:spPr/>
      <dgm:t>
        <a:bodyPr/>
        <a:lstStyle/>
        <a:p>
          <a:r>
            <a:rPr lang="en-US" dirty="0" smtClean="0"/>
            <a:t>TASK</a:t>
          </a:r>
          <a:endParaRPr lang="en-US" dirty="0"/>
        </a:p>
      </dgm:t>
    </dgm:pt>
    <dgm:pt modelId="{9EF41CC5-EF3B-4A6D-8229-3F1333EADFB3}">
      <dgm:prSet/>
      <dgm:spPr/>
      <dgm:t>
        <a:bodyPr/>
        <a:lstStyle/>
        <a:p>
          <a:pPr>
            <a:defRPr cap="all"/>
          </a:pPr>
          <a:r>
            <a:rPr lang="en-US" dirty="0" smtClean="0"/>
            <a:t>INSIGHTS AND RECOMMENDATIONS</a:t>
          </a:r>
          <a:endParaRPr lang="en-US" dirty="0"/>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phldrT="03" phldr="0"/>
      <dgm:spPr/>
      <dgm:t>
        <a:bodyPr/>
        <a:lstStyle/>
        <a:p>
          <a:r>
            <a:rPr lang="en-US" dirty="0" smtClean="0"/>
            <a:t>CONCLUSION</a:t>
          </a:r>
          <a:endParaRPr lang="en-US" dirty="0"/>
        </a:p>
      </dgm:t>
    </dgm:pt>
    <dgm:pt modelId="{579698BD-D232-4926-8D7B-29A69B90858B}" type="pres">
      <dgm:prSet presAssocID="{8AA20905-3954-474B-A606-562BCA026DC1}" presName="Name0" presStyleCnt="0">
        <dgm:presLayoutVars>
          <dgm:animLvl val="lvl"/>
          <dgm:resizeHandles val="exact"/>
        </dgm:presLayoutVars>
      </dgm:prSet>
      <dgm:spPr/>
      <dgm:t>
        <a:bodyPr/>
        <a:lstStyle/>
        <a:p>
          <a:endParaRPr lang="en-US"/>
        </a:p>
      </dgm:t>
    </dgm:pt>
    <dgm:pt modelId="{3DD5B223-886E-4FC7-BDA1-ECA869A474EC}" type="pres">
      <dgm:prSet presAssocID="{DC13AB6D-DEA2-4CBB-AC69-1EF1A6AD1512}" presName="compositeNode" presStyleCnt="0">
        <dgm:presLayoutVars>
          <dgm:bulletEnabled val="1"/>
        </dgm:presLayoutVars>
      </dgm:prSet>
      <dgm:spPr/>
      <dgm:t>
        <a:bodyPr/>
        <a:lstStyle/>
        <a:p>
          <a:endParaRPr lang="en-US"/>
        </a:p>
      </dgm:t>
    </dgm:pt>
    <dgm:pt modelId="{DA3A6BD4-857F-4C66-97FA-B1E1C180A950}" type="pres">
      <dgm:prSet presAssocID="{DC13AB6D-DEA2-4CBB-AC69-1EF1A6AD1512}" presName="bgRect" presStyleLbl="alignNode1" presStyleIdx="0" presStyleCnt="3" custScaleX="104932" custScaleY="99779" custLinFactNeighborX="5196" custLinFactNeighborY="-268"/>
      <dgm:spPr/>
      <dgm:t>
        <a:bodyPr/>
        <a:lstStyle/>
        <a:p>
          <a:endParaRPr lang="en-US"/>
        </a:p>
      </dgm:t>
    </dgm:pt>
    <dgm:pt modelId="{BBA91679-4684-4A04-8AEB-03038C78A75C}" type="pres">
      <dgm:prSet presAssocID="{9C64CC83-643C-4E12-8F97-BC19DC031190}" presName="sibTransNodeRect" presStyleLbl="alignNode1" presStyleIdx="0" presStyleCnt="3">
        <dgm:presLayoutVars>
          <dgm:chMax val="0"/>
          <dgm:bulletEnabled val="1"/>
        </dgm:presLayoutVars>
      </dgm:prSet>
      <dgm:spPr/>
      <dgm:t>
        <a:bodyPr/>
        <a:lstStyle/>
        <a:p>
          <a:endParaRPr lang="en-US"/>
        </a:p>
      </dgm:t>
    </dgm:pt>
    <dgm:pt modelId="{5F398AEE-BC0F-4F30-99FA-92D67A176C2D}" type="pres">
      <dgm:prSet presAssocID="{DC13AB6D-DEA2-4CBB-AC69-1EF1A6AD1512}" presName="nodeRect" presStyleLbl="alignNode1" presStyleIdx="0" presStyleCnt="3">
        <dgm:presLayoutVars>
          <dgm:bulletEnabled val="1"/>
        </dgm:presLayoutVars>
      </dgm:prSet>
      <dgm:spPr/>
      <dgm:t>
        <a:bodyPr/>
        <a:lstStyle/>
        <a:p>
          <a:endParaRPr lang="en-US"/>
        </a:p>
      </dgm:t>
    </dgm:pt>
    <dgm:pt modelId="{3C27A223-AC17-40BD-B7C5-0447661C2934}" type="pres">
      <dgm:prSet presAssocID="{9C64CC83-643C-4E12-8F97-BC19DC031190}" presName="sibTrans" presStyleCnt="0"/>
      <dgm:spPr/>
      <dgm:t>
        <a:bodyPr/>
        <a:lstStyle/>
        <a:p>
          <a:endParaRPr lang="en-US"/>
        </a:p>
      </dgm:t>
    </dgm:pt>
    <dgm:pt modelId="{0864151C-845B-4A50-9755-7EE613694D81}" type="pres">
      <dgm:prSet presAssocID="{53742231-981F-480A-940F-203EC2F7423F}" presName="compositeNode" presStyleCnt="0">
        <dgm:presLayoutVars>
          <dgm:bulletEnabled val="1"/>
        </dgm:presLayoutVars>
      </dgm:prSet>
      <dgm:spPr/>
      <dgm:t>
        <a:bodyPr/>
        <a:lstStyle/>
        <a:p>
          <a:endParaRPr lang="en-US"/>
        </a:p>
      </dgm:t>
    </dgm:pt>
    <dgm:pt modelId="{00AE7F27-0E5D-4AFB-ACD6-B5A19E79EA42}" type="pres">
      <dgm:prSet presAssocID="{53742231-981F-480A-940F-203EC2F7423F}" presName="bgRect" presStyleLbl="alignNode1" presStyleIdx="1" presStyleCnt="3" custLinFactNeighborX="2331" custLinFactNeighborY="379"/>
      <dgm:spPr/>
      <dgm:t>
        <a:bodyPr/>
        <a:lstStyle/>
        <a:p>
          <a:endParaRPr lang="en-US"/>
        </a:p>
      </dgm:t>
    </dgm:pt>
    <dgm:pt modelId="{975C752B-C37A-4BA6-A3AE-2202A141404A}" type="pres">
      <dgm:prSet presAssocID="{EF449C32-A7AE-4099-9E9B-9E2F736A89CE}" presName="sibTransNodeRect" presStyleLbl="alignNode1" presStyleIdx="1" presStyleCnt="3">
        <dgm:presLayoutVars>
          <dgm:chMax val="0"/>
          <dgm:bulletEnabled val="1"/>
        </dgm:presLayoutVars>
      </dgm:prSet>
      <dgm:spPr/>
      <dgm:t>
        <a:bodyPr/>
        <a:lstStyle/>
        <a:p>
          <a:endParaRPr lang="en-US"/>
        </a:p>
      </dgm:t>
    </dgm:pt>
    <dgm:pt modelId="{C5BDCA19-B754-421E-A6CC-628F80FC74CB}" type="pres">
      <dgm:prSet presAssocID="{53742231-981F-480A-940F-203EC2F7423F}" presName="nodeRect" presStyleLbl="alignNode1" presStyleIdx="1" presStyleCnt="3">
        <dgm:presLayoutVars>
          <dgm:bulletEnabled val="1"/>
        </dgm:presLayoutVars>
      </dgm:prSet>
      <dgm:spPr/>
      <dgm:t>
        <a:bodyPr/>
        <a:lstStyle/>
        <a:p>
          <a:endParaRPr lang="en-US"/>
        </a:p>
      </dgm:t>
    </dgm:pt>
    <dgm:pt modelId="{3E36C1DA-E751-469B-91D5-B7ADF3790DAB}" type="pres">
      <dgm:prSet presAssocID="{EF449C32-A7AE-4099-9E9B-9E2F736A89CE}" presName="sibTrans" presStyleCnt="0"/>
      <dgm:spPr/>
      <dgm:t>
        <a:bodyPr/>
        <a:lstStyle/>
        <a:p>
          <a:endParaRPr lang="en-US"/>
        </a:p>
      </dgm:t>
    </dgm:pt>
    <dgm:pt modelId="{19974A3A-09A4-40DE-BB0F-D9AED1ACB06E}" type="pres">
      <dgm:prSet presAssocID="{9EF41CC5-EF3B-4A6D-8229-3F1333EADFB3}" presName="compositeNode" presStyleCnt="0">
        <dgm:presLayoutVars>
          <dgm:bulletEnabled val="1"/>
        </dgm:presLayoutVars>
      </dgm:prSet>
      <dgm:spPr/>
      <dgm:t>
        <a:bodyPr/>
        <a:lstStyle/>
        <a:p>
          <a:endParaRPr lang="en-US"/>
        </a:p>
      </dgm:t>
    </dgm:pt>
    <dgm:pt modelId="{CAD62F17-E99D-4FEF-B376-961CA4CB20EB}" type="pres">
      <dgm:prSet presAssocID="{9EF41CC5-EF3B-4A6D-8229-3F1333EADFB3}" presName="bgRect" presStyleLbl="alignNode1" presStyleIdx="2" presStyleCnt="3" custLinFactNeighborX="9" custLinFactNeighborY="1055"/>
      <dgm:spPr/>
      <dgm:t>
        <a:bodyPr/>
        <a:lstStyle/>
        <a:p>
          <a:endParaRPr lang="en-US"/>
        </a:p>
      </dgm:t>
    </dgm:pt>
    <dgm:pt modelId="{E20811D6-E5D4-4C9E-AABF-9E0E1902CA2C}" type="pres">
      <dgm:prSet presAssocID="{98E6DD7C-B953-4119-9F64-9914E467ECBF}" presName="sibTransNodeRect" presStyleLbl="alignNode1" presStyleIdx="2" presStyleCnt="3">
        <dgm:presLayoutVars>
          <dgm:chMax val="0"/>
          <dgm:bulletEnabled val="1"/>
        </dgm:presLayoutVars>
      </dgm:prSet>
      <dgm:spPr/>
      <dgm:t>
        <a:bodyPr/>
        <a:lstStyle/>
        <a:p>
          <a:endParaRPr lang="en-US"/>
        </a:p>
      </dgm:t>
    </dgm:pt>
    <dgm:pt modelId="{67D48337-9200-42EF-A956-8FC92E9B78D2}" type="pres">
      <dgm:prSet presAssocID="{9EF41CC5-EF3B-4A6D-8229-3F1333EADFB3}" presName="nodeRect" presStyleLbl="alignNode1" presStyleIdx="2" presStyleCnt="3">
        <dgm:presLayoutVars>
          <dgm:bulletEnabled val="1"/>
        </dgm:presLayoutVars>
      </dgm:prSet>
      <dgm:spPr/>
      <dgm:t>
        <a:bodyPr/>
        <a:lstStyle/>
        <a:p>
          <a:endParaRPr lang="en-US"/>
        </a:p>
      </dgm:t>
    </dgm:pt>
  </dgm:ptLst>
  <dgm:cxnLst>
    <dgm:cxn modelId="{BA068B95-2DA2-453B-8162-90B6AB26C20F}" type="presOf" srcId="{DC13AB6D-DEA2-4CBB-AC69-1EF1A6AD1512}" destId="{DA3A6BD4-857F-4C66-97FA-B1E1C180A950}" srcOrd="0" destOrd="0" presId="urn:microsoft.com/office/officeart/2016/7/layout/LinearBlockProcessNumbered"/>
    <dgm:cxn modelId="{F226B1C2-5D99-403A-8240-EAD6BD4D8534}" srcId="{8AA20905-3954-474B-A606-562BCA026DC1}" destId="{53742231-981F-480A-940F-203EC2F7423F}" srcOrd="1" destOrd="0" parTransId="{2FC75195-FBA1-43DE-85DD-40B4B3A2F1F3}" sibTransId="{EF449C32-A7AE-4099-9E9B-9E2F736A89CE}"/>
    <dgm:cxn modelId="{714928C7-F07E-48C4-BE9E-4842896AB09C}" type="presOf" srcId="{9C64CC83-643C-4E12-8F97-BC19DC031190}" destId="{BBA91679-4684-4A04-8AEB-03038C78A75C}" srcOrd="0" destOrd="0" presId="urn:microsoft.com/office/officeart/2016/7/layout/LinearBlockProcessNumbered"/>
    <dgm:cxn modelId="{29280853-1A86-48A7-BA30-A3847B3BBF6D}" type="presOf" srcId="{98E6DD7C-B953-4119-9F64-9914E467ECBF}" destId="{E20811D6-E5D4-4C9E-AABF-9E0E1902CA2C}" srcOrd="0" destOrd="0" presId="urn:microsoft.com/office/officeart/2016/7/layout/LinearBlockProcessNumbered"/>
    <dgm:cxn modelId="{E476EEBC-7C9F-4E07-BD58-1044B9769B64}" srcId="{8AA20905-3954-474B-A606-562BCA026DC1}" destId="{9EF41CC5-EF3B-4A6D-8229-3F1333EADFB3}" srcOrd="2" destOrd="0" parTransId="{DAEF1C7D-B0C5-46FA-BED3-8A54E918D3E0}" sibTransId="{98E6DD7C-B953-4119-9F64-9914E467ECBF}"/>
    <dgm:cxn modelId="{F6B1598F-1951-460F-BB68-54B32A798437}" type="presOf" srcId="{DC13AB6D-DEA2-4CBB-AC69-1EF1A6AD1512}" destId="{5F398AEE-BC0F-4F30-99FA-92D67A176C2D}" srcOrd="1" destOrd="0" presId="urn:microsoft.com/office/officeart/2016/7/layout/LinearBlockProcessNumbered"/>
    <dgm:cxn modelId="{0439566F-A180-439C-8FAE-14E400EF2DCF}" type="presOf" srcId="{8AA20905-3954-474B-A606-562BCA026DC1}" destId="{579698BD-D232-4926-8D7B-29A69B90858B}" srcOrd="0" destOrd="0" presId="urn:microsoft.com/office/officeart/2016/7/layout/LinearBlockProcessNumbered"/>
    <dgm:cxn modelId="{B9FDDAF6-ABE3-43D5-A54F-4A0002D3FD47}" type="presOf" srcId="{EF449C32-A7AE-4099-9E9B-9E2F736A89CE}" destId="{975C752B-C37A-4BA6-A3AE-2202A141404A}" srcOrd="0" destOrd="0" presId="urn:microsoft.com/office/officeart/2016/7/layout/LinearBlockProcessNumbered"/>
    <dgm:cxn modelId="{07D44DA2-D4CF-4582-A029-20843D5E0F23}" type="presOf" srcId="{53742231-981F-480A-940F-203EC2F7423F}" destId="{C5BDCA19-B754-421E-A6CC-628F80FC74CB}" srcOrd="1" destOrd="0" presId="urn:microsoft.com/office/officeart/2016/7/layout/LinearBlockProcessNumbered"/>
    <dgm:cxn modelId="{43B61840-F115-4174-96B9-DA0C0E83489E}" type="presOf" srcId="{9EF41CC5-EF3B-4A6D-8229-3F1333EADFB3}" destId="{CAD62F17-E99D-4FEF-B376-961CA4CB20EB}" srcOrd="0" destOrd="0" presId="urn:microsoft.com/office/officeart/2016/7/layout/LinearBlockProcessNumbered"/>
    <dgm:cxn modelId="{4B888393-351D-4489-90C9-5A68061AB236}" srcId="{8AA20905-3954-474B-A606-562BCA026DC1}" destId="{DC13AB6D-DEA2-4CBB-AC69-1EF1A6AD1512}" srcOrd="0" destOrd="0" parTransId="{2C752582-D9FF-4E04-A92F-827DB4BB5C48}" sibTransId="{9C64CC83-643C-4E12-8F97-BC19DC031190}"/>
    <dgm:cxn modelId="{7D7B6CF4-1A1D-4E61-B5FE-C95185EF2648}" type="presOf" srcId="{9EF41CC5-EF3B-4A6D-8229-3F1333EADFB3}" destId="{67D48337-9200-42EF-A956-8FC92E9B78D2}" srcOrd="1" destOrd="0" presId="urn:microsoft.com/office/officeart/2016/7/layout/LinearBlockProcessNumbered"/>
    <dgm:cxn modelId="{FDD130C2-CD74-4EFB-A226-A939177EE674}" type="presOf" srcId="{53742231-981F-480A-940F-203EC2F7423F}" destId="{00AE7F27-0E5D-4AFB-ACD6-B5A19E79EA42}" srcOrd="0" destOrd="0" presId="urn:microsoft.com/office/officeart/2016/7/layout/LinearBlockProcessNumbered"/>
    <dgm:cxn modelId="{6A5BED3A-71F8-4A71-9E51-1F50D58497B5}" type="presParOf" srcId="{579698BD-D232-4926-8D7B-29A69B90858B}" destId="{3DD5B223-886E-4FC7-BDA1-ECA869A474EC}" srcOrd="0" destOrd="0" presId="urn:microsoft.com/office/officeart/2016/7/layout/LinearBlockProcessNumbered"/>
    <dgm:cxn modelId="{50ED9B3F-B939-4662-8866-7D833C2E0794}" type="presParOf" srcId="{3DD5B223-886E-4FC7-BDA1-ECA869A474EC}" destId="{DA3A6BD4-857F-4C66-97FA-B1E1C180A950}" srcOrd="0" destOrd="0" presId="urn:microsoft.com/office/officeart/2016/7/layout/LinearBlockProcessNumbered"/>
    <dgm:cxn modelId="{0D013F25-1B82-4F7B-AEF4-E93C2E95B0C3}" type="presParOf" srcId="{3DD5B223-886E-4FC7-BDA1-ECA869A474EC}" destId="{BBA91679-4684-4A04-8AEB-03038C78A75C}" srcOrd="1" destOrd="0" presId="urn:microsoft.com/office/officeart/2016/7/layout/LinearBlockProcessNumbered"/>
    <dgm:cxn modelId="{1E713196-E09A-42B0-BC2D-5294D0D9C36F}" type="presParOf" srcId="{3DD5B223-886E-4FC7-BDA1-ECA869A474EC}" destId="{5F398AEE-BC0F-4F30-99FA-92D67A176C2D}" srcOrd="2" destOrd="0" presId="urn:microsoft.com/office/officeart/2016/7/layout/LinearBlockProcessNumbered"/>
    <dgm:cxn modelId="{F8935481-B234-48A2-8E9B-6F423817537E}" type="presParOf" srcId="{579698BD-D232-4926-8D7B-29A69B90858B}" destId="{3C27A223-AC17-40BD-B7C5-0447661C2934}" srcOrd="1" destOrd="0" presId="urn:microsoft.com/office/officeart/2016/7/layout/LinearBlockProcessNumbered"/>
    <dgm:cxn modelId="{2A71550B-14EE-4B95-A40C-E132F64E84DB}" type="presParOf" srcId="{579698BD-D232-4926-8D7B-29A69B90858B}" destId="{0864151C-845B-4A50-9755-7EE613694D81}" srcOrd="2" destOrd="0" presId="urn:microsoft.com/office/officeart/2016/7/layout/LinearBlockProcessNumbered"/>
    <dgm:cxn modelId="{819F34FD-11F2-459D-B90D-FA1539737ADA}" type="presParOf" srcId="{0864151C-845B-4A50-9755-7EE613694D81}" destId="{00AE7F27-0E5D-4AFB-ACD6-B5A19E79EA42}" srcOrd="0" destOrd="0" presId="urn:microsoft.com/office/officeart/2016/7/layout/LinearBlockProcessNumbered"/>
    <dgm:cxn modelId="{FAA4A22E-63A9-40D7-AF37-15573F3C350A}" type="presParOf" srcId="{0864151C-845B-4A50-9755-7EE613694D81}" destId="{975C752B-C37A-4BA6-A3AE-2202A141404A}" srcOrd="1" destOrd="0" presId="urn:microsoft.com/office/officeart/2016/7/layout/LinearBlockProcessNumbered"/>
    <dgm:cxn modelId="{ABA4B620-C848-4944-B91E-2E492EED893C}" type="presParOf" srcId="{0864151C-845B-4A50-9755-7EE613694D81}" destId="{C5BDCA19-B754-421E-A6CC-628F80FC74CB}" srcOrd="2" destOrd="0" presId="urn:microsoft.com/office/officeart/2016/7/layout/LinearBlockProcessNumbered"/>
    <dgm:cxn modelId="{981D06A1-F8EB-4C14-9C2A-EA505D9C81FA}" type="presParOf" srcId="{579698BD-D232-4926-8D7B-29A69B90858B}" destId="{3E36C1DA-E751-469B-91D5-B7ADF3790DAB}" srcOrd="3" destOrd="0" presId="urn:microsoft.com/office/officeart/2016/7/layout/LinearBlockProcessNumbered"/>
    <dgm:cxn modelId="{D7BB022A-2504-497B-9672-D97F4CB95B15}" type="presParOf" srcId="{579698BD-D232-4926-8D7B-29A69B90858B}" destId="{19974A3A-09A4-40DE-BB0F-D9AED1ACB06E}" srcOrd="4" destOrd="0" presId="urn:microsoft.com/office/officeart/2016/7/layout/LinearBlockProcessNumbered"/>
    <dgm:cxn modelId="{A085F843-0169-43CB-B042-74EAB6E1674B}" type="presParOf" srcId="{19974A3A-09A4-40DE-BB0F-D9AED1ACB06E}" destId="{CAD62F17-E99D-4FEF-B376-961CA4CB20EB}" srcOrd="0" destOrd="0" presId="urn:microsoft.com/office/officeart/2016/7/layout/LinearBlockProcessNumbered"/>
    <dgm:cxn modelId="{A179DBCD-25F3-44B6-BAA7-26EBC7B29448}" type="presParOf" srcId="{19974A3A-09A4-40DE-BB0F-D9AED1ACB06E}" destId="{E20811D6-E5D4-4C9E-AABF-9E0E1902CA2C}" srcOrd="1" destOrd="0" presId="urn:microsoft.com/office/officeart/2016/7/layout/LinearBlockProcessNumbered"/>
    <dgm:cxn modelId="{7429BDE6-E17F-4E08-960D-D62B256C81F6}" type="presParOf" srcId="{19974A3A-09A4-40DE-BB0F-D9AED1ACB06E}" destId="{67D48337-9200-42EF-A956-8FC92E9B78D2}"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A6BD4-857F-4C66-97FA-B1E1C180A950}">
      <dsp:nvSpPr>
        <dsp:cNvPr id="0" name=""/>
        <dsp:cNvSpPr/>
      </dsp:nvSpPr>
      <dsp:spPr>
        <a:xfrm>
          <a:off x="168739" y="0"/>
          <a:ext cx="3384489" cy="3706540"/>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318599" tIns="0" rIns="318599" bIns="330200" numCol="1" spcCol="1270" anchor="t" anchorCtr="0">
          <a:noAutofit/>
        </a:bodyPr>
        <a:lstStyle/>
        <a:p>
          <a:pPr lvl="0" algn="l" defTabSz="889000">
            <a:lnSpc>
              <a:spcPct val="90000"/>
            </a:lnSpc>
            <a:spcBef>
              <a:spcPct val="0"/>
            </a:spcBef>
            <a:spcAft>
              <a:spcPct val="35000"/>
            </a:spcAft>
            <a:defRPr cap="all"/>
          </a:pPr>
          <a:r>
            <a:rPr lang="en-US" sz="2000" kern="1200" dirty="0" smtClean="0"/>
            <a:t>GOAL AND OBJECTIVES</a:t>
          </a:r>
          <a:endParaRPr lang="en-US" sz="2000" kern="1200" dirty="0"/>
        </a:p>
      </dsp:txBody>
      <dsp:txXfrm>
        <a:off x="168739" y="1482616"/>
        <a:ext cx="3384489" cy="2223924"/>
      </dsp:txXfrm>
    </dsp:sp>
    <dsp:sp modelId="{BBA91679-4684-4A04-8AEB-03038C78A75C}">
      <dsp:nvSpPr>
        <dsp:cNvPr id="0" name=""/>
        <dsp:cNvSpPr/>
      </dsp:nvSpPr>
      <dsp:spPr>
        <a:xfrm>
          <a:off x="80685" y="0"/>
          <a:ext cx="3225412" cy="1485900"/>
        </a:xfrm>
        <a:prstGeom prst="rect">
          <a:avLst/>
        </a:prstGeom>
        <a:noFill/>
        <a:ln w="9525" cap="rnd" cmpd="sng" algn="ctr">
          <a:noFill/>
          <a:prstDash val="solid"/>
        </a:ln>
        <a:effectLst>
          <a:outerShdw blurRad="63500" dist="25400" dir="5400000" rotWithShape="0">
            <a:srgbClr val="000000">
              <a:alpha val="60000"/>
            </a:srgbClr>
          </a:outerShdw>
        </a:effectLst>
        <a:scene3d>
          <a:camera prst="orthographicFront"/>
          <a:lightRig rig="flat" dir="t"/>
        </a:scene3d>
        <a:sp3d/>
      </dsp:spPr>
      <dsp:style>
        <a:lnRef idx="1">
          <a:scrgbClr r="0" g="0" b="0"/>
        </a:lnRef>
        <a:fillRef idx="3">
          <a:scrgbClr r="0" g="0" b="0"/>
        </a:fillRef>
        <a:effectRef idx="2">
          <a:scrgbClr r="0" g="0" b="0"/>
        </a:effectRef>
        <a:fontRef idx="minor">
          <a:schemeClr val="lt1"/>
        </a:fontRef>
      </dsp:style>
      <dsp:txBody>
        <a:bodyPr spcFirstLastPara="0" vert="horz" wrap="square" lIns="318599" tIns="165100" rIns="318599" bIns="165100" numCol="1" spcCol="1270" anchor="ctr" anchorCtr="0">
          <a:noAutofit/>
        </a:bodyPr>
        <a:lstStyle/>
        <a:p>
          <a:pPr lvl="0" algn="l" defTabSz="1155700">
            <a:lnSpc>
              <a:spcPct val="90000"/>
            </a:lnSpc>
            <a:spcBef>
              <a:spcPct val="0"/>
            </a:spcBef>
            <a:spcAft>
              <a:spcPct val="35000"/>
            </a:spcAft>
          </a:pPr>
          <a:r>
            <a:rPr lang="en-US" sz="2600" kern="1200" dirty="0" smtClean="0"/>
            <a:t>INTRODUCTION</a:t>
          </a:r>
          <a:endParaRPr lang="en-US" sz="2600" kern="1200" dirty="0"/>
        </a:p>
      </dsp:txBody>
      <dsp:txXfrm>
        <a:off x="80685" y="0"/>
        <a:ext cx="3225412" cy="1485900"/>
      </dsp:txXfrm>
    </dsp:sp>
    <dsp:sp modelId="{00AE7F27-0E5D-4AFB-ACD6-B5A19E79EA42}">
      <dsp:nvSpPr>
        <dsp:cNvPr id="0" name=""/>
        <dsp:cNvSpPr/>
      </dsp:nvSpPr>
      <dsp:spPr>
        <a:xfrm>
          <a:off x="3718854" y="0"/>
          <a:ext cx="3225412" cy="3714750"/>
        </a:xfrm>
        <a:prstGeom prst="rect">
          <a:avLst/>
        </a:prstGeom>
        <a:gradFill rotWithShape="0">
          <a:gsLst>
            <a:gs pos="0">
              <a:schemeClr val="accent3">
                <a:hueOff val="0"/>
                <a:satOff val="0"/>
                <a:tint val="96000"/>
                <a:alpha val="0"/>
                <a:lumMod val="95000"/>
              </a:schemeClr>
            </a:gs>
            <a:gs pos="100000">
              <a:schemeClr val="accent3">
                <a:hueOff val="0"/>
                <a:satOff val="0"/>
                <a:lumOff val="0"/>
                <a:alphaOff val="0"/>
                <a:shade val="90000"/>
                <a:lumMod val="90000"/>
              </a:schemeClr>
            </a:gs>
          </a:gsLst>
          <a:lin ang="5400000" scaled="0"/>
        </a:gradFill>
        <a:ln w="9525" cap="rnd" cmpd="sng" algn="ctr">
          <a:solidFill>
            <a:schemeClr val="accent3">
              <a:hueOff val="0"/>
              <a:satOff val="0"/>
              <a:lumOff val="0"/>
              <a:alphaOff val="0"/>
            </a:schemeClr>
          </a:solidFill>
          <a:prstDash val="solid"/>
        </a:ln>
        <a:effectLst>
          <a:glow>
            <a:schemeClr val="accent1"/>
          </a:glow>
          <a:outerShdw blurRad="63500" dist="25400" dir="5400000" rotWithShape="0">
            <a:srgbClr val="000000"/>
          </a:outerShdw>
          <a:softEdge rad="0"/>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318599" tIns="0" rIns="318599" bIns="330200" numCol="1" spcCol="1270" anchor="t" anchorCtr="0">
          <a:noAutofit/>
        </a:bodyPr>
        <a:lstStyle/>
        <a:p>
          <a:pPr lvl="0" algn="l" defTabSz="889000">
            <a:lnSpc>
              <a:spcPct val="90000"/>
            </a:lnSpc>
            <a:spcBef>
              <a:spcPct val="0"/>
            </a:spcBef>
            <a:spcAft>
              <a:spcPct val="35000"/>
            </a:spcAft>
            <a:defRPr cap="all"/>
          </a:pPr>
          <a:r>
            <a:rPr lang="en-US" sz="2000" kern="1200" dirty="0" smtClean="0">
              <a:solidFill>
                <a:srgbClr val="0070C0"/>
              </a:solidFill>
            </a:rPr>
            <a:t>Business Request and power bi </a:t>
          </a:r>
          <a:r>
            <a:rPr lang="en-US" sz="2000" kern="1200" smtClean="0">
              <a:solidFill>
                <a:srgbClr val="0070C0"/>
              </a:solidFill>
            </a:rPr>
            <a:t>problem statement</a:t>
          </a:r>
          <a:endParaRPr lang="en-US" sz="2000" kern="1200" dirty="0">
            <a:solidFill>
              <a:srgbClr val="0070C0"/>
            </a:solidFill>
          </a:endParaRPr>
        </a:p>
      </dsp:txBody>
      <dsp:txXfrm>
        <a:off x="3718854" y="1485900"/>
        <a:ext cx="3225412" cy="2228850"/>
      </dsp:txXfrm>
    </dsp:sp>
    <dsp:sp modelId="{975C752B-C37A-4BA6-A3AE-2202A141404A}">
      <dsp:nvSpPr>
        <dsp:cNvPr id="0" name=""/>
        <dsp:cNvSpPr/>
      </dsp:nvSpPr>
      <dsp:spPr>
        <a:xfrm>
          <a:off x="3643669" y="0"/>
          <a:ext cx="3225412" cy="1485900"/>
        </a:xfrm>
        <a:prstGeom prst="rect">
          <a:avLst/>
        </a:prstGeom>
        <a:noFill/>
        <a:ln w="9525" cap="rnd" cmpd="sng" algn="ctr">
          <a:noFill/>
          <a:prstDash val="solid"/>
        </a:ln>
        <a:effectLst>
          <a:outerShdw blurRad="63500" dist="25400" dir="5400000" rotWithShape="0">
            <a:srgbClr val="000000">
              <a:alpha val="60000"/>
            </a:srgbClr>
          </a:outerShdw>
        </a:effectLst>
        <a:scene3d>
          <a:camera prst="orthographicFront"/>
          <a:lightRig rig="flat" dir="t"/>
        </a:scene3d>
        <a:sp3d/>
      </dsp:spPr>
      <dsp:style>
        <a:lnRef idx="1">
          <a:scrgbClr r="0" g="0" b="0"/>
        </a:lnRef>
        <a:fillRef idx="3">
          <a:scrgbClr r="0" g="0" b="0"/>
        </a:fillRef>
        <a:effectRef idx="2">
          <a:scrgbClr r="0" g="0" b="0"/>
        </a:effectRef>
        <a:fontRef idx="minor">
          <a:schemeClr val="lt1"/>
        </a:fontRef>
      </dsp:style>
      <dsp:txBody>
        <a:bodyPr spcFirstLastPara="0" vert="horz" wrap="square" lIns="318599" tIns="165100" rIns="318599" bIns="165100" numCol="1" spcCol="1270" anchor="ctr" anchorCtr="0">
          <a:noAutofit/>
        </a:bodyPr>
        <a:lstStyle/>
        <a:p>
          <a:pPr lvl="0" algn="l" defTabSz="1155700">
            <a:lnSpc>
              <a:spcPct val="90000"/>
            </a:lnSpc>
            <a:spcBef>
              <a:spcPct val="0"/>
            </a:spcBef>
            <a:spcAft>
              <a:spcPct val="35000"/>
            </a:spcAft>
          </a:pPr>
          <a:r>
            <a:rPr lang="en-US" sz="2600" kern="1200" dirty="0" smtClean="0"/>
            <a:t>TASK</a:t>
          </a:r>
          <a:endParaRPr lang="en-US" sz="2600" kern="1200" dirty="0"/>
        </a:p>
      </dsp:txBody>
      <dsp:txXfrm>
        <a:off x="3643669" y="0"/>
        <a:ext cx="3225412" cy="1485900"/>
      </dsp:txXfrm>
    </dsp:sp>
    <dsp:sp modelId="{CAD62F17-E99D-4FEF-B376-961CA4CB20EB}">
      <dsp:nvSpPr>
        <dsp:cNvPr id="0" name=""/>
        <dsp:cNvSpPr/>
      </dsp:nvSpPr>
      <dsp:spPr>
        <a:xfrm>
          <a:off x="7127405" y="0"/>
          <a:ext cx="3225412" cy="3714750"/>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318599" tIns="0" rIns="318599" bIns="330200" numCol="1" spcCol="1270" anchor="t" anchorCtr="0">
          <a:noAutofit/>
        </a:bodyPr>
        <a:lstStyle/>
        <a:p>
          <a:pPr lvl="0" algn="l" defTabSz="889000">
            <a:lnSpc>
              <a:spcPct val="90000"/>
            </a:lnSpc>
            <a:spcBef>
              <a:spcPct val="0"/>
            </a:spcBef>
            <a:spcAft>
              <a:spcPct val="35000"/>
            </a:spcAft>
            <a:defRPr cap="all"/>
          </a:pPr>
          <a:r>
            <a:rPr lang="en-US" sz="2000" kern="1200" dirty="0" smtClean="0"/>
            <a:t>INSIGHTS AND RECOMMENDATIONS</a:t>
          </a:r>
          <a:endParaRPr lang="en-US" sz="2000" kern="1200" dirty="0"/>
        </a:p>
      </dsp:txBody>
      <dsp:txXfrm>
        <a:off x="7127405" y="1485900"/>
        <a:ext cx="3225412" cy="2228850"/>
      </dsp:txXfrm>
    </dsp:sp>
    <dsp:sp modelId="{E20811D6-E5D4-4C9E-AABF-9E0E1902CA2C}">
      <dsp:nvSpPr>
        <dsp:cNvPr id="0" name=""/>
        <dsp:cNvSpPr/>
      </dsp:nvSpPr>
      <dsp:spPr>
        <a:xfrm>
          <a:off x="7127115" y="0"/>
          <a:ext cx="3225412" cy="1485900"/>
        </a:xfrm>
        <a:prstGeom prst="rect">
          <a:avLst/>
        </a:prstGeom>
        <a:noFill/>
        <a:ln w="9525" cap="rnd" cmpd="sng" algn="ctr">
          <a:noFill/>
          <a:prstDash val="solid"/>
        </a:ln>
        <a:effectLst>
          <a:outerShdw blurRad="63500" dist="25400" dir="5400000" rotWithShape="0">
            <a:srgbClr val="000000">
              <a:alpha val="60000"/>
            </a:srgbClr>
          </a:outerShdw>
        </a:effectLst>
        <a:scene3d>
          <a:camera prst="orthographicFront"/>
          <a:lightRig rig="flat" dir="t"/>
        </a:scene3d>
        <a:sp3d/>
      </dsp:spPr>
      <dsp:style>
        <a:lnRef idx="1">
          <a:scrgbClr r="0" g="0" b="0"/>
        </a:lnRef>
        <a:fillRef idx="3">
          <a:scrgbClr r="0" g="0" b="0"/>
        </a:fillRef>
        <a:effectRef idx="2">
          <a:scrgbClr r="0" g="0" b="0"/>
        </a:effectRef>
        <a:fontRef idx="minor">
          <a:schemeClr val="lt1"/>
        </a:fontRef>
      </dsp:style>
      <dsp:txBody>
        <a:bodyPr spcFirstLastPara="0" vert="horz" wrap="square" lIns="318599" tIns="165100" rIns="318599" bIns="165100" numCol="1" spcCol="1270" anchor="ctr" anchorCtr="0">
          <a:noAutofit/>
        </a:bodyPr>
        <a:lstStyle/>
        <a:p>
          <a:pPr lvl="0" algn="l" defTabSz="1155700">
            <a:lnSpc>
              <a:spcPct val="90000"/>
            </a:lnSpc>
            <a:spcBef>
              <a:spcPct val="0"/>
            </a:spcBef>
            <a:spcAft>
              <a:spcPct val="35000"/>
            </a:spcAft>
          </a:pPr>
          <a:r>
            <a:rPr lang="en-US" sz="2600" kern="1200" dirty="0" smtClean="0"/>
            <a:t>CONCLUSION</a:t>
          </a:r>
          <a:endParaRPr lang="en-US" sz="2600" kern="1200" dirty="0"/>
        </a:p>
      </dsp:txBody>
      <dsp:txXfrm>
        <a:off x="7127115" y="0"/>
        <a:ext cx="3225412" cy="1485900"/>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1/5/2025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1">
                <a:shade val="80000"/>
                <a:lumMod val="80000"/>
              </a:schemeClr>
              <a:schemeClr val="bg1">
                <a:tint val="98000"/>
              </a:schemeClr>
            </a:duotone>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1/5/2025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jfif"/></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emf"/></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1.jfi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image" Target="../media/image41.jfif"/></Relationships>
</file>

<file path=ppt/slides/_rels/slide24.xml.rels><?xml version="1.0" encoding="UTF-8" standalone="yes"?>
<Relationships xmlns="http://schemas.openxmlformats.org/package/2006/relationships"><Relationship Id="rId3" Type="http://schemas.openxmlformats.org/officeDocument/2006/relationships/image" Target="../media/image41.jfif"/><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25.xml.rels><?xml version="1.0" encoding="UTF-8" standalone="yes"?>
<Relationships xmlns="http://schemas.openxmlformats.org/package/2006/relationships"><Relationship Id="rId2" Type="http://schemas.openxmlformats.org/officeDocument/2006/relationships/image" Target="../media/image41.jfi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1.jfi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28083" y="603906"/>
            <a:ext cx="9440034" cy="1301790"/>
          </a:xfrm>
        </p:spPr>
        <p:txBody>
          <a:bodyPr>
            <a:normAutofit fontScale="90000"/>
          </a:bodyPr>
          <a:lstStyle/>
          <a:p>
            <a:r>
              <a:rPr lang="en-US" sz="7200" dirty="0" smtClean="0">
                <a:solidFill>
                  <a:srgbClr val="FFFF00"/>
                </a:solidFill>
              </a:rPr>
              <a:t>GOODCAB TRIP ANALYTICS </a:t>
            </a:r>
            <a:endParaRPr lang="en-US" sz="7200" dirty="0">
              <a:solidFill>
                <a:srgbClr val="FFFF00"/>
              </a:solidFill>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4831346" y="1526873"/>
            <a:ext cx="9440034" cy="1397951"/>
          </a:xfrm>
        </p:spPr>
        <p:txBody>
          <a:bodyPr>
            <a:normAutofit/>
          </a:bodyPr>
          <a:lstStyle/>
          <a:p>
            <a:r>
              <a:rPr lang="en-US" sz="2800" dirty="0" smtClean="0"/>
              <a:t>VEENA CHANDRA</a:t>
            </a:r>
            <a:endParaRPr lang="en-US" sz="28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130" y="76896"/>
            <a:ext cx="1655173" cy="125551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337383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62" y="-35609"/>
            <a:ext cx="10353762" cy="868973"/>
          </a:xfrm>
        </p:spPr>
        <p:txBody>
          <a:bodyPr/>
          <a:lstStyle/>
          <a:p>
            <a:r>
              <a:rPr lang="en-IN" dirty="0">
                <a:effectLst/>
              </a:rPr>
              <a:t>Business Requests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002130" y="68873"/>
            <a:ext cx="1883093" cy="1409700"/>
          </a:xfrm>
          <a:prstGeom prst="rect">
            <a:avLst/>
          </a:prstGeom>
        </p:spPr>
      </p:pic>
      <p:sp>
        <p:nvSpPr>
          <p:cNvPr id="7" name="Rounded Rectangle 6"/>
          <p:cNvSpPr/>
          <p:nvPr/>
        </p:nvSpPr>
        <p:spPr>
          <a:xfrm>
            <a:off x="171523" y="833364"/>
            <a:ext cx="10083825" cy="169882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IN" sz="1400" b="1" dirty="0"/>
              <a:t>Business Request - 4: Identify Cities with Highest and Lowest Total New Passengers</a:t>
            </a:r>
          </a:p>
          <a:p>
            <a:r>
              <a:rPr lang="en-IN" sz="1400" dirty="0"/>
              <a:t>Generate a report that calculates the total new passengers for each city and ranks them based on this value. Identify the top 3 cities with the highest number of new passengers as well as the bottom 3 cities with the lowest number of new passengers, categorising them as "Top 3" or "Bottom 3" accordingly.</a:t>
            </a:r>
          </a:p>
        </p:txBody>
      </p:sp>
      <p:pic>
        <p:nvPicPr>
          <p:cNvPr id="5" name="Picture 4"/>
          <p:cNvPicPr>
            <a:picLocks noChangeAspect="1"/>
          </p:cNvPicPr>
          <p:nvPr/>
        </p:nvPicPr>
        <p:blipFill>
          <a:blip r:embed="rId4"/>
          <a:stretch>
            <a:fillRect/>
          </a:stretch>
        </p:blipFill>
        <p:spPr>
          <a:xfrm>
            <a:off x="66403" y="2715395"/>
            <a:ext cx="5630379" cy="2863727"/>
          </a:xfrm>
          <a:prstGeom prst="rect">
            <a:avLst/>
          </a:prstGeom>
        </p:spPr>
      </p:pic>
      <p:pic>
        <p:nvPicPr>
          <p:cNvPr id="8" name="Picture 7"/>
          <p:cNvPicPr>
            <a:picLocks noChangeAspect="1"/>
          </p:cNvPicPr>
          <p:nvPr/>
        </p:nvPicPr>
        <p:blipFill>
          <a:blip r:embed="rId5"/>
          <a:stretch>
            <a:fillRect/>
          </a:stretch>
        </p:blipFill>
        <p:spPr>
          <a:xfrm>
            <a:off x="6157457" y="2715395"/>
            <a:ext cx="5727766" cy="2931891"/>
          </a:xfrm>
          <a:prstGeom prst="rect">
            <a:avLst/>
          </a:prstGeom>
        </p:spPr>
      </p:pic>
    </p:spTree>
    <p:extLst>
      <p:ext uri="{BB962C8B-B14F-4D97-AF65-F5344CB8AC3E}">
        <p14:creationId xmlns:p14="http://schemas.microsoft.com/office/powerpoint/2010/main" val="32553850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62" y="-35609"/>
            <a:ext cx="10353762" cy="868973"/>
          </a:xfrm>
        </p:spPr>
        <p:txBody>
          <a:bodyPr/>
          <a:lstStyle/>
          <a:p>
            <a:r>
              <a:rPr lang="en-IN" dirty="0">
                <a:effectLst/>
              </a:rPr>
              <a:t>Business Requests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002130" y="68873"/>
            <a:ext cx="1883093" cy="1409700"/>
          </a:xfrm>
          <a:prstGeom prst="rect">
            <a:avLst/>
          </a:prstGeom>
        </p:spPr>
      </p:pic>
      <p:sp>
        <p:nvSpPr>
          <p:cNvPr id="7" name="Rounded Rectangle 6"/>
          <p:cNvSpPr/>
          <p:nvPr/>
        </p:nvSpPr>
        <p:spPr>
          <a:xfrm>
            <a:off x="171523" y="833364"/>
            <a:ext cx="10083825" cy="169882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GB" sz="1400" b="1" dirty="0"/>
              <a:t>Business Request - 5: Identify Month with Highest Revenue for Each City</a:t>
            </a:r>
          </a:p>
          <a:p>
            <a:r>
              <a:rPr lang="en-GB" sz="1400" b="1" dirty="0"/>
              <a:t>Generate a report that identifies the month with the highest revenue for each city. For each city, display the </a:t>
            </a:r>
            <a:r>
              <a:rPr lang="en-GB" sz="1400" b="1" dirty="0" err="1"/>
              <a:t>month_name</a:t>
            </a:r>
            <a:r>
              <a:rPr lang="en-GB" sz="1400" b="1" dirty="0"/>
              <a:t>, the revenue amount for that month, and the percentage contribution of that month's revenue to the city's total revenue.</a:t>
            </a:r>
          </a:p>
        </p:txBody>
      </p:sp>
      <p:pic>
        <p:nvPicPr>
          <p:cNvPr id="3" name="Picture 2"/>
          <p:cNvPicPr>
            <a:picLocks noChangeAspect="1"/>
          </p:cNvPicPr>
          <p:nvPr/>
        </p:nvPicPr>
        <p:blipFill>
          <a:blip r:embed="rId4"/>
          <a:stretch>
            <a:fillRect/>
          </a:stretch>
        </p:blipFill>
        <p:spPr>
          <a:xfrm>
            <a:off x="417234" y="2715395"/>
            <a:ext cx="7017283" cy="4125975"/>
          </a:xfrm>
          <a:prstGeom prst="rect">
            <a:avLst/>
          </a:prstGeom>
        </p:spPr>
      </p:pic>
      <p:pic>
        <p:nvPicPr>
          <p:cNvPr id="6" name="Picture 5"/>
          <p:cNvPicPr>
            <a:picLocks noChangeAspect="1"/>
          </p:cNvPicPr>
          <p:nvPr/>
        </p:nvPicPr>
        <p:blipFill>
          <a:blip r:embed="rId5"/>
          <a:stretch>
            <a:fillRect/>
          </a:stretch>
        </p:blipFill>
        <p:spPr>
          <a:xfrm>
            <a:off x="7475148" y="2715394"/>
            <a:ext cx="4410075" cy="3699473"/>
          </a:xfrm>
          <a:prstGeom prst="rect">
            <a:avLst/>
          </a:prstGeom>
        </p:spPr>
      </p:pic>
    </p:spTree>
    <p:extLst>
      <p:ext uri="{BB962C8B-B14F-4D97-AF65-F5344CB8AC3E}">
        <p14:creationId xmlns:p14="http://schemas.microsoft.com/office/powerpoint/2010/main" val="34294015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62" y="-35609"/>
            <a:ext cx="10353762" cy="868973"/>
          </a:xfrm>
        </p:spPr>
        <p:txBody>
          <a:bodyPr/>
          <a:lstStyle/>
          <a:p>
            <a:r>
              <a:rPr lang="en-IN" dirty="0">
                <a:effectLst/>
              </a:rPr>
              <a:t>Business Requests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002130" y="68873"/>
            <a:ext cx="1883093" cy="1409700"/>
          </a:xfrm>
          <a:prstGeom prst="rect">
            <a:avLst/>
          </a:prstGeom>
        </p:spPr>
      </p:pic>
      <p:sp>
        <p:nvSpPr>
          <p:cNvPr id="7" name="Rounded Rectangle 6"/>
          <p:cNvSpPr/>
          <p:nvPr/>
        </p:nvSpPr>
        <p:spPr>
          <a:xfrm>
            <a:off x="171523" y="833364"/>
            <a:ext cx="10083825" cy="169882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12065" marR="222250" indent="-3175">
              <a:lnSpc>
                <a:spcPct val="107000"/>
              </a:lnSpc>
              <a:spcAft>
                <a:spcPts val="650"/>
              </a:spcAft>
            </a:pPr>
            <a:r>
              <a:rPr lang="en-IN" sz="1600" dirty="0">
                <a:solidFill>
                  <a:srgbClr val="000000"/>
                </a:solidFill>
                <a:latin typeface="Calibri" panose="020F0502020204030204" pitchFamily="34" charset="0"/>
                <a:ea typeface="Calibri" panose="020F0502020204030204" pitchFamily="34" charset="0"/>
              </a:rPr>
              <a:t>Business Request - 6: Repeat Passenger Rate Analysis</a:t>
            </a:r>
            <a:endParaRPr lang="en-IN" sz="1400" dirty="0">
              <a:solidFill>
                <a:srgbClr val="000000"/>
              </a:solidFill>
              <a:latin typeface="Calibri" panose="020F0502020204030204" pitchFamily="34" charset="0"/>
              <a:ea typeface="Calibri" panose="020F0502020204030204" pitchFamily="34" charset="0"/>
            </a:endParaRPr>
          </a:p>
          <a:p>
            <a:pPr marL="2540" marR="222250" indent="-3175" algn="just">
              <a:lnSpc>
                <a:spcPct val="105000"/>
              </a:lnSpc>
              <a:spcAft>
                <a:spcPts val="605"/>
              </a:spcAft>
            </a:pPr>
            <a:r>
              <a:rPr lang="en-IN" sz="1400" dirty="0">
                <a:solidFill>
                  <a:srgbClr val="000000"/>
                </a:solidFill>
                <a:latin typeface="Calibri" panose="020F0502020204030204" pitchFamily="34" charset="0"/>
                <a:ea typeface="Calibri" panose="020F0502020204030204" pitchFamily="34" charset="0"/>
              </a:rPr>
              <a:t>Generate a report that calculates two metrics:</a:t>
            </a:r>
          </a:p>
          <a:p>
            <a:pPr marL="342900" marR="222250" lvl="0" indent="-342900" fontAlgn="base">
              <a:lnSpc>
                <a:spcPct val="107000"/>
              </a:lnSpc>
              <a:buClr>
                <a:srgbClr val="000000"/>
              </a:buClr>
              <a:buSzPts val="1400"/>
              <a:buFont typeface="+mj-lt"/>
              <a:buAutoNum type="arabicPeriod"/>
            </a:pPr>
            <a:r>
              <a:rPr lang="en-IN" sz="1400" dirty="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Monthly Repeat Passenger Rate: Calculate the repeat passenger rate for each city and month by comparing the number of repeat passengers to the total passengers.</a:t>
            </a:r>
          </a:p>
          <a:p>
            <a:pPr marL="342900" marR="222250" lvl="0" indent="-342900" fontAlgn="base">
              <a:lnSpc>
                <a:spcPct val="107000"/>
              </a:lnSpc>
              <a:spcAft>
                <a:spcPts val="1050"/>
              </a:spcAft>
              <a:buClr>
                <a:srgbClr val="000000"/>
              </a:buClr>
              <a:buSzPts val="1400"/>
              <a:buFont typeface="+mj-lt"/>
              <a:buAutoNum type="arabicPeriod"/>
            </a:pPr>
            <a:r>
              <a:rPr lang="en-IN" sz="1400" dirty="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City-wide Repeat Passenger Rate: Calculate the overall repeat passenger rate for each city, considering all passengers across months.</a:t>
            </a:r>
            <a:endParaRPr lang="en-IN" sz="14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4"/>
          <a:stretch>
            <a:fillRect/>
          </a:stretch>
        </p:blipFill>
        <p:spPr>
          <a:xfrm>
            <a:off x="171523" y="2733088"/>
            <a:ext cx="6256257" cy="4000500"/>
          </a:xfrm>
          <a:prstGeom prst="rect">
            <a:avLst/>
          </a:prstGeom>
        </p:spPr>
      </p:pic>
    </p:spTree>
    <p:extLst>
      <p:ext uri="{BB962C8B-B14F-4D97-AF65-F5344CB8AC3E}">
        <p14:creationId xmlns:p14="http://schemas.microsoft.com/office/powerpoint/2010/main" val="3131206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62" y="-35609"/>
            <a:ext cx="10353762" cy="868973"/>
          </a:xfrm>
        </p:spPr>
        <p:txBody>
          <a:bodyPr/>
          <a:lstStyle/>
          <a:p>
            <a:r>
              <a:rPr lang="en-IN" dirty="0">
                <a:effectLst/>
              </a:rPr>
              <a:t>Business Requests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002130" y="68873"/>
            <a:ext cx="1883093" cy="1409700"/>
          </a:xfrm>
          <a:prstGeom prst="rect">
            <a:avLst/>
          </a:prstGeom>
        </p:spPr>
      </p:pic>
      <p:sp>
        <p:nvSpPr>
          <p:cNvPr id="7" name="Rounded Rectangle 6"/>
          <p:cNvSpPr/>
          <p:nvPr/>
        </p:nvSpPr>
        <p:spPr>
          <a:xfrm>
            <a:off x="0" y="733644"/>
            <a:ext cx="10083825" cy="169882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12065" marR="222250" indent="-3175">
              <a:lnSpc>
                <a:spcPct val="107000"/>
              </a:lnSpc>
              <a:spcAft>
                <a:spcPts val="650"/>
              </a:spcAft>
            </a:pPr>
            <a:r>
              <a:rPr lang="en-IN" sz="1600" dirty="0">
                <a:solidFill>
                  <a:srgbClr val="000000"/>
                </a:solidFill>
                <a:latin typeface="Calibri" panose="020F0502020204030204" pitchFamily="34" charset="0"/>
                <a:ea typeface="Calibri" panose="020F0502020204030204" pitchFamily="34" charset="0"/>
              </a:rPr>
              <a:t>Business Request - 6: Repeat Passenger Rate Analysis</a:t>
            </a:r>
            <a:endParaRPr lang="en-IN" sz="1400" dirty="0">
              <a:solidFill>
                <a:srgbClr val="000000"/>
              </a:solidFill>
              <a:latin typeface="Calibri" panose="020F0502020204030204" pitchFamily="34" charset="0"/>
              <a:ea typeface="Calibri" panose="020F0502020204030204" pitchFamily="34" charset="0"/>
            </a:endParaRPr>
          </a:p>
          <a:p>
            <a:pPr marL="2540" marR="222250" indent="-3175" algn="just">
              <a:lnSpc>
                <a:spcPct val="105000"/>
              </a:lnSpc>
              <a:spcAft>
                <a:spcPts val="605"/>
              </a:spcAft>
            </a:pPr>
            <a:r>
              <a:rPr lang="en-IN" sz="1400" dirty="0">
                <a:solidFill>
                  <a:srgbClr val="000000"/>
                </a:solidFill>
                <a:latin typeface="Calibri" panose="020F0502020204030204" pitchFamily="34" charset="0"/>
                <a:ea typeface="Calibri" panose="020F0502020204030204" pitchFamily="34" charset="0"/>
              </a:rPr>
              <a:t>Generate a report that calculates two metrics:</a:t>
            </a:r>
          </a:p>
          <a:p>
            <a:pPr marL="342900" marR="222250" lvl="0" indent="-342900" fontAlgn="base">
              <a:lnSpc>
                <a:spcPct val="107000"/>
              </a:lnSpc>
              <a:buClr>
                <a:srgbClr val="000000"/>
              </a:buClr>
              <a:buSzPts val="1400"/>
              <a:buFont typeface="+mj-lt"/>
              <a:buAutoNum type="arabicPeriod"/>
            </a:pPr>
            <a:r>
              <a:rPr lang="en-IN" sz="1400" dirty="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Monthly Repeat Passenger Rate: Calculate the repeat passenger rate for each city and month by comparing the number of repeat passengers to the total passengers.</a:t>
            </a:r>
          </a:p>
          <a:p>
            <a:pPr marL="342900" marR="222250" lvl="0" indent="-342900" fontAlgn="base">
              <a:lnSpc>
                <a:spcPct val="107000"/>
              </a:lnSpc>
              <a:spcAft>
                <a:spcPts val="1050"/>
              </a:spcAft>
              <a:buClr>
                <a:srgbClr val="000000"/>
              </a:buClr>
              <a:buSzPts val="1400"/>
              <a:buFont typeface="+mj-lt"/>
              <a:buAutoNum type="arabicPeriod"/>
            </a:pPr>
            <a:r>
              <a:rPr lang="en-IN" sz="1400" dirty="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City-wide Repeat Passenger Rate: Calculate the overall repeat passenger rate for each city, considering all passengers across months.</a:t>
            </a:r>
            <a:endParaRPr lang="en-IN" sz="14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4"/>
          <a:stretch>
            <a:fillRect/>
          </a:stretch>
        </p:blipFill>
        <p:spPr>
          <a:xfrm>
            <a:off x="308484" y="2543991"/>
            <a:ext cx="5648325" cy="4000500"/>
          </a:xfrm>
          <a:prstGeom prst="rect">
            <a:avLst/>
          </a:prstGeom>
        </p:spPr>
      </p:pic>
      <p:pic>
        <p:nvPicPr>
          <p:cNvPr id="9" name="Picture 8"/>
          <p:cNvPicPr>
            <a:picLocks noChangeAspect="1"/>
          </p:cNvPicPr>
          <p:nvPr/>
        </p:nvPicPr>
        <p:blipFill>
          <a:blip r:embed="rId5"/>
          <a:stretch>
            <a:fillRect/>
          </a:stretch>
        </p:blipFill>
        <p:spPr>
          <a:xfrm>
            <a:off x="6418532" y="2661284"/>
            <a:ext cx="5619750" cy="4095750"/>
          </a:xfrm>
          <a:prstGeom prst="rect">
            <a:avLst/>
          </a:prstGeom>
        </p:spPr>
      </p:pic>
    </p:spTree>
    <p:extLst>
      <p:ext uri="{BB962C8B-B14F-4D97-AF65-F5344CB8AC3E}">
        <p14:creationId xmlns:p14="http://schemas.microsoft.com/office/powerpoint/2010/main" val="24587017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62" y="-35609"/>
            <a:ext cx="10353762" cy="868973"/>
          </a:xfrm>
        </p:spPr>
        <p:txBody>
          <a:bodyPr/>
          <a:lstStyle/>
          <a:p>
            <a:r>
              <a:rPr lang="en-IN" dirty="0" smtClean="0">
                <a:effectLst/>
              </a:rPr>
              <a:t>Primary and </a:t>
            </a:r>
            <a:r>
              <a:rPr lang="en-IN" dirty="0">
                <a:effectLst/>
              </a:rPr>
              <a:t>S</a:t>
            </a:r>
            <a:r>
              <a:rPr lang="en-IN" dirty="0" smtClean="0">
                <a:effectLst/>
              </a:rPr>
              <a:t>econdary Questions</a:t>
            </a:r>
            <a:endParaRPr lang="en-IN" dirty="0">
              <a:effectLst/>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002130" y="68873"/>
            <a:ext cx="1883093" cy="1409700"/>
          </a:xfrm>
          <a:prstGeom prst="rect">
            <a:avLst/>
          </a:prstGeom>
        </p:spPr>
      </p:pic>
      <p:sp>
        <p:nvSpPr>
          <p:cNvPr id="7" name="Rounded Rectangle 6"/>
          <p:cNvSpPr/>
          <p:nvPr/>
        </p:nvSpPr>
        <p:spPr>
          <a:xfrm>
            <a:off x="171523" y="833364"/>
            <a:ext cx="9155357" cy="77035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lvl="0" fontAlgn="base"/>
            <a:r>
              <a:rPr lang="en-IN" b="1" dirty="0" smtClean="0"/>
              <a:t>1.top </a:t>
            </a:r>
            <a:r>
              <a:rPr lang="en-IN" b="1" dirty="0"/>
              <a:t>and Bottom Performing </a:t>
            </a:r>
            <a:r>
              <a:rPr lang="en-IN" b="1" dirty="0" smtClean="0"/>
              <a:t>Cities-identify </a:t>
            </a:r>
            <a:r>
              <a:rPr lang="en-IN" b="1" dirty="0"/>
              <a:t>the top 3 and bottom 3 cities by total trips over the entire analysis period.</a:t>
            </a:r>
            <a:endParaRPr lang="en-IN" sz="1400" b="1" dirty="0"/>
          </a:p>
        </p:txBody>
      </p:sp>
      <p:pic>
        <p:nvPicPr>
          <p:cNvPr id="10" name="Picture 9"/>
          <p:cNvPicPr>
            <a:picLocks noChangeAspect="1"/>
          </p:cNvPicPr>
          <p:nvPr/>
        </p:nvPicPr>
        <p:blipFill>
          <a:blip r:embed="rId4"/>
          <a:stretch>
            <a:fillRect/>
          </a:stretch>
        </p:blipFill>
        <p:spPr>
          <a:xfrm>
            <a:off x="633755" y="1661453"/>
            <a:ext cx="5232474" cy="2193587"/>
          </a:xfrm>
          <a:prstGeom prst="rect">
            <a:avLst/>
          </a:prstGeom>
        </p:spPr>
      </p:pic>
      <p:pic>
        <p:nvPicPr>
          <p:cNvPr id="11" name="Picture 10"/>
          <p:cNvPicPr>
            <a:picLocks noChangeAspect="1"/>
          </p:cNvPicPr>
          <p:nvPr/>
        </p:nvPicPr>
        <p:blipFill>
          <a:blip r:embed="rId5"/>
          <a:stretch>
            <a:fillRect/>
          </a:stretch>
        </p:blipFill>
        <p:spPr>
          <a:xfrm>
            <a:off x="6311663" y="1702337"/>
            <a:ext cx="4611022" cy="2152703"/>
          </a:xfrm>
          <a:prstGeom prst="rect">
            <a:avLst/>
          </a:prstGeom>
        </p:spPr>
      </p:pic>
      <p:sp>
        <p:nvSpPr>
          <p:cNvPr id="12" name="Rounded Rectangle 11"/>
          <p:cNvSpPr/>
          <p:nvPr/>
        </p:nvSpPr>
        <p:spPr>
          <a:xfrm>
            <a:off x="829995" y="4590087"/>
            <a:ext cx="10072467" cy="143490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GB" sz="2000" dirty="0">
                <a:solidFill>
                  <a:srgbClr val="002060"/>
                </a:solidFill>
              </a:rPr>
              <a:t>Jaipur leads with 77K trips due to high demand and satisfaction, followed by Lucknow and Surat, driven by urban growth and industrial activities. Mysore (16K), Coimbatore, and Visakhapatnam underperform, requiring better marketing, service improvements, and localized strategies.</a:t>
            </a:r>
            <a:endParaRPr lang="en-IN" sz="2000" dirty="0">
              <a:solidFill>
                <a:srgbClr val="002060"/>
              </a:solidFill>
            </a:endParaRPr>
          </a:p>
        </p:txBody>
      </p:sp>
    </p:spTree>
    <p:extLst>
      <p:ext uri="{BB962C8B-B14F-4D97-AF65-F5344CB8AC3E}">
        <p14:creationId xmlns:p14="http://schemas.microsoft.com/office/powerpoint/2010/main" val="32239508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62" y="-35609"/>
            <a:ext cx="10353762" cy="868973"/>
          </a:xfrm>
        </p:spPr>
        <p:txBody>
          <a:bodyPr/>
          <a:lstStyle/>
          <a:p>
            <a:r>
              <a:rPr lang="en-IN" dirty="0" smtClean="0">
                <a:effectLst/>
              </a:rPr>
              <a:t>Primary and </a:t>
            </a:r>
            <a:r>
              <a:rPr lang="en-IN" dirty="0">
                <a:effectLst/>
              </a:rPr>
              <a:t>S</a:t>
            </a:r>
            <a:r>
              <a:rPr lang="en-IN" dirty="0" smtClean="0">
                <a:effectLst/>
              </a:rPr>
              <a:t>econdary Questions</a:t>
            </a:r>
            <a:endParaRPr lang="en-IN" dirty="0">
              <a:effectLst/>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002130" y="68873"/>
            <a:ext cx="1883093" cy="1409700"/>
          </a:xfrm>
          <a:prstGeom prst="rect">
            <a:avLst/>
          </a:prstGeom>
        </p:spPr>
      </p:pic>
      <p:sp>
        <p:nvSpPr>
          <p:cNvPr id="7" name="Rounded Rectangle 6"/>
          <p:cNvSpPr/>
          <p:nvPr/>
        </p:nvSpPr>
        <p:spPr>
          <a:xfrm>
            <a:off x="552134" y="542045"/>
            <a:ext cx="9619591" cy="104101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lvl="0" fontAlgn="base"/>
            <a:r>
              <a:rPr lang="en-IN" b="1" dirty="0" smtClean="0"/>
              <a:t>2.Average </a:t>
            </a:r>
            <a:r>
              <a:rPr lang="en-IN" b="1" dirty="0"/>
              <a:t>Fare per Trip by City</a:t>
            </a:r>
            <a:endParaRPr lang="en-IN" sz="1400" b="1" dirty="0"/>
          </a:p>
          <a:p>
            <a:pPr lvl="1" fontAlgn="base"/>
            <a:r>
              <a:rPr lang="en-IN" b="1" dirty="0"/>
              <a:t>Calculate the average fare per trip for each city and compare it with the city's average trip distance. Identify the cities with the highest and lowest average fare per trip to assess pricing efficiency across locations.</a:t>
            </a:r>
            <a:endParaRPr lang="en-IN" sz="1400" b="1" dirty="0"/>
          </a:p>
        </p:txBody>
      </p:sp>
      <p:sp>
        <p:nvSpPr>
          <p:cNvPr id="12" name="Rounded Rectangle 11"/>
          <p:cNvSpPr/>
          <p:nvPr/>
        </p:nvSpPr>
        <p:spPr>
          <a:xfrm>
            <a:off x="1083213" y="5121081"/>
            <a:ext cx="10072467" cy="154334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GB" sz="2800" dirty="0">
                <a:solidFill>
                  <a:srgbClr val="002060"/>
                </a:solidFill>
              </a:rPr>
              <a:t>Visakhapatnam led with 28,366 trips (43.17%), 74.69% higher than Mysore's 16,238 trips, followed by Coimbatore with 21,104 trips</a:t>
            </a:r>
            <a:endParaRPr lang="en-IN" sz="2800" dirty="0">
              <a:solidFill>
                <a:srgbClr val="002060"/>
              </a:solidFill>
            </a:endParaRPr>
          </a:p>
        </p:txBody>
      </p:sp>
      <p:pic>
        <p:nvPicPr>
          <p:cNvPr id="3" name="Picture 2"/>
          <p:cNvPicPr>
            <a:picLocks noChangeAspect="1"/>
          </p:cNvPicPr>
          <p:nvPr/>
        </p:nvPicPr>
        <p:blipFill>
          <a:blip r:embed="rId4"/>
          <a:stretch>
            <a:fillRect/>
          </a:stretch>
        </p:blipFill>
        <p:spPr>
          <a:xfrm>
            <a:off x="552134" y="1730327"/>
            <a:ext cx="10148618" cy="3139000"/>
          </a:xfrm>
          <a:prstGeom prst="rect">
            <a:avLst/>
          </a:prstGeom>
        </p:spPr>
      </p:pic>
    </p:spTree>
    <p:extLst>
      <p:ext uri="{BB962C8B-B14F-4D97-AF65-F5344CB8AC3E}">
        <p14:creationId xmlns:p14="http://schemas.microsoft.com/office/powerpoint/2010/main" val="13045273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62" y="-35609"/>
            <a:ext cx="10353762" cy="868973"/>
          </a:xfrm>
        </p:spPr>
        <p:txBody>
          <a:bodyPr/>
          <a:lstStyle/>
          <a:p>
            <a:r>
              <a:rPr lang="en-IN" dirty="0" smtClean="0">
                <a:effectLst/>
              </a:rPr>
              <a:t>Primary and </a:t>
            </a:r>
            <a:r>
              <a:rPr lang="en-IN" dirty="0">
                <a:effectLst/>
              </a:rPr>
              <a:t>S</a:t>
            </a:r>
            <a:r>
              <a:rPr lang="en-IN" dirty="0" smtClean="0">
                <a:effectLst/>
              </a:rPr>
              <a:t>econdary Questions</a:t>
            </a:r>
            <a:endParaRPr lang="en-IN" dirty="0">
              <a:effectLst/>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002130" y="68873"/>
            <a:ext cx="1883093" cy="1409700"/>
          </a:xfrm>
          <a:prstGeom prst="rect">
            <a:avLst/>
          </a:prstGeom>
        </p:spPr>
      </p:pic>
      <p:sp>
        <p:nvSpPr>
          <p:cNvPr id="7" name="Rounded Rectangle 6"/>
          <p:cNvSpPr/>
          <p:nvPr/>
        </p:nvSpPr>
        <p:spPr>
          <a:xfrm>
            <a:off x="171523" y="576776"/>
            <a:ext cx="9619591" cy="104101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lvl="0" fontAlgn="base"/>
            <a:r>
              <a:rPr lang="en-IN" b="1" dirty="0" smtClean="0"/>
              <a:t>3.Average </a:t>
            </a:r>
            <a:r>
              <a:rPr lang="en-IN" b="1" dirty="0"/>
              <a:t>Ratings by City and Passenger Type</a:t>
            </a:r>
          </a:p>
          <a:p>
            <a:pPr lvl="1" fontAlgn="base"/>
            <a:r>
              <a:rPr lang="en-IN" b="1" dirty="0"/>
              <a:t>Calculate the average passenger and driver ratings for each city, segmented by passenger type (new vs. repeat). Identify cities with the highest and lowest average ratings.</a:t>
            </a:r>
          </a:p>
        </p:txBody>
      </p:sp>
      <p:sp>
        <p:nvSpPr>
          <p:cNvPr id="12" name="Rounded Rectangle 11"/>
          <p:cNvSpPr/>
          <p:nvPr/>
        </p:nvSpPr>
        <p:spPr>
          <a:xfrm>
            <a:off x="675249" y="4376057"/>
            <a:ext cx="10072467" cy="179599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GB" dirty="0">
                <a:solidFill>
                  <a:srgbClr val="002060"/>
                </a:solidFill>
              </a:rPr>
              <a:t>Based on the analysis, the cities with the highest average ratings are Mysore, Coimbatore, and Chandigarh. These cities consistently deliver excellent service quality, reflecting strong customer satisfaction and approval. Their high ratings highlight efficient operations and positive passenger experiences</a:t>
            </a:r>
            <a:r>
              <a:rPr lang="en-GB" dirty="0" smtClean="0">
                <a:solidFill>
                  <a:srgbClr val="002060"/>
                </a:solidFill>
              </a:rPr>
              <a:t>. On </a:t>
            </a:r>
            <a:r>
              <a:rPr lang="en-GB" dirty="0">
                <a:solidFill>
                  <a:srgbClr val="002060"/>
                </a:solidFill>
              </a:rPr>
              <a:t>the other hand, the cities with the lowest average ratings are Vadodara, Visakhapatnam, and Surat. These cities face challenges in maintaining service quality, as indicated by lower passenger satisfaction levels. This suggests potential issues such as delays, driver </a:t>
            </a:r>
            <a:r>
              <a:rPr lang="en-GB" dirty="0" smtClean="0">
                <a:solidFill>
                  <a:srgbClr val="002060"/>
                </a:solidFill>
              </a:rPr>
              <a:t>behaviour, </a:t>
            </a:r>
            <a:r>
              <a:rPr lang="en-GB" dirty="0">
                <a:solidFill>
                  <a:srgbClr val="002060"/>
                </a:solidFill>
              </a:rPr>
              <a:t>or vehicle conditions that need to be addressed.</a:t>
            </a:r>
            <a:endParaRPr lang="en-IN" dirty="0">
              <a:solidFill>
                <a:srgbClr val="002060"/>
              </a:solidFill>
            </a:endParaRPr>
          </a:p>
        </p:txBody>
      </p:sp>
      <p:pic>
        <p:nvPicPr>
          <p:cNvPr id="5" name="Picture 4"/>
          <p:cNvPicPr>
            <a:picLocks noChangeAspect="1"/>
          </p:cNvPicPr>
          <p:nvPr/>
        </p:nvPicPr>
        <p:blipFill>
          <a:blip r:embed="rId4"/>
          <a:stretch>
            <a:fillRect/>
          </a:stretch>
        </p:blipFill>
        <p:spPr>
          <a:xfrm>
            <a:off x="775921" y="1617786"/>
            <a:ext cx="8058590" cy="2475841"/>
          </a:xfrm>
          <a:prstGeom prst="rect">
            <a:avLst/>
          </a:prstGeom>
        </p:spPr>
      </p:pic>
    </p:spTree>
    <p:extLst>
      <p:ext uri="{BB962C8B-B14F-4D97-AF65-F5344CB8AC3E}">
        <p14:creationId xmlns:p14="http://schemas.microsoft.com/office/powerpoint/2010/main" val="825908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62" y="-35609"/>
            <a:ext cx="10353762" cy="868973"/>
          </a:xfrm>
        </p:spPr>
        <p:txBody>
          <a:bodyPr/>
          <a:lstStyle/>
          <a:p>
            <a:r>
              <a:rPr lang="en-IN" dirty="0" smtClean="0">
                <a:effectLst/>
              </a:rPr>
              <a:t>Primary and </a:t>
            </a:r>
            <a:r>
              <a:rPr lang="en-IN" dirty="0">
                <a:effectLst/>
              </a:rPr>
              <a:t>S</a:t>
            </a:r>
            <a:r>
              <a:rPr lang="en-IN" dirty="0" smtClean="0">
                <a:effectLst/>
              </a:rPr>
              <a:t>econdary Questions</a:t>
            </a:r>
            <a:endParaRPr lang="en-IN" dirty="0">
              <a:effectLst/>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002130" y="68873"/>
            <a:ext cx="1883093" cy="1409700"/>
          </a:xfrm>
          <a:prstGeom prst="rect">
            <a:avLst/>
          </a:prstGeom>
        </p:spPr>
      </p:pic>
      <p:sp>
        <p:nvSpPr>
          <p:cNvPr id="7" name="Rounded Rectangle 6"/>
          <p:cNvSpPr/>
          <p:nvPr/>
        </p:nvSpPr>
        <p:spPr>
          <a:xfrm>
            <a:off x="101184" y="564025"/>
            <a:ext cx="9619591" cy="104101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R="106045" lvl="0" algn="just" fontAlgn="base">
              <a:lnSpc>
                <a:spcPct val="103000"/>
              </a:lnSpc>
              <a:spcAft>
                <a:spcPts val="60"/>
              </a:spcAft>
              <a:buClr>
                <a:srgbClr val="000000"/>
              </a:buClr>
              <a:buSzPts val="1400"/>
            </a:pPr>
            <a:r>
              <a:rPr lang="en-IN" b="1" dirty="0" smtClean="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4.Peak </a:t>
            </a:r>
            <a:r>
              <a:rPr lang="en-IN" b="1" dirty="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and Low Demand Months by City</a:t>
            </a:r>
          </a:p>
          <a:p>
            <a:pPr marL="742950" marR="57785" lvl="1" indent="-285750" algn="just" fontAlgn="base">
              <a:lnSpc>
                <a:spcPct val="92000"/>
              </a:lnSpc>
              <a:spcAft>
                <a:spcPts val="3240"/>
              </a:spcAft>
              <a:buClr>
                <a:srgbClr val="000000"/>
              </a:buClr>
              <a:buSzPts val="1800"/>
              <a:buFont typeface="Arial" panose="020B0604020202020204" pitchFamily="34" charset="0"/>
              <a:buChar char="•"/>
            </a:pPr>
            <a:r>
              <a:rPr lang="en-IN" b="1" dirty="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For each city, identify the month with the highest total trips (peak demand) and the month with the lowest total trips (low demand). This analysis will help </a:t>
            </a:r>
            <a:r>
              <a:rPr lang="en-IN" b="1" dirty="0" err="1">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Goodcabs</a:t>
            </a:r>
            <a:r>
              <a:rPr lang="en-IN" b="1" dirty="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 understand seasonal patterns and adjust resources accordingly.</a:t>
            </a:r>
            <a:endParaRPr lang="en-IN" b="1"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12" name="Rounded Rectangle 11"/>
          <p:cNvSpPr/>
          <p:nvPr/>
        </p:nvSpPr>
        <p:spPr>
          <a:xfrm>
            <a:off x="675249" y="4628712"/>
            <a:ext cx="10072467" cy="154334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GB" sz="1400">
                <a:solidFill>
                  <a:srgbClr val="002060"/>
                </a:solidFill>
              </a:rPr>
              <a:t>The analysis highlights cities with distinct demand patterns. Jaipur, Lucknow, and Surat experience peak demand in January and February, indicating higher trip volumes during the winter months. In contrast, Visakhapatnam, Coimbatore, and Mysore show consistently low demand, particularly during May and June, likely due to reduced travel in summer. To optimize operations, cities with peak demand should ensure adequate driver availability, while low-demand cities can introduce promotions or incentives to boost ridership during off-peak periods.</a:t>
            </a:r>
            <a:endParaRPr lang="en-IN" sz="1400" dirty="0">
              <a:solidFill>
                <a:srgbClr val="002060"/>
              </a:solidFill>
            </a:endParaRPr>
          </a:p>
        </p:txBody>
      </p:sp>
      <p:pic>
        <p:nvPicPr>
          <p:cNvPr id="3" name="Picture 2"/>
          <p:cNvPicPr>
            <a:picLocks noChangeAspect="1"/>
          </p:cNvPicPr>
          <p:nvPr/>
        </p:nvPicPr>
        <p:blipFill>
          <a:blip r:embed="rId4"/>
          <a:stretch>
            <a:fillRect/>
          </a:stretch>
        </p:blipFill>
        <p:spPr>
          <a:xfrm>
            <a:off x="2854668" y="1677280"/>
            <a:ext cx="5543550" cy="2752725"/>
          </a:xfrm>
          <a:prstGeom prst="rect">
            <a:avLst/>
          </a:prstGeom>
        </p:spPr>
      </p:pic>
    </p:spTree>
    <p:extLst>
      <p:ext uri="{BB962C8B-B14F-4D97-AF65-F5344CB8AC3E}">
        <p14:creationId xmlns:p14="http://schemas.microsoft.com/office/powerpoint/2010/main" val="33483289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62" y="-35609"/>
            <a:ext cx="10353762" cy="868973"/>
          </a:xfrm>
        </p:spPr>
        <p:txBody>
          <a:bodyPr/>
          <a:lstStyle/>
          <a:p>
            <a:r>
              <a:rPr lang="en-IN" dirty="0" smtClean="0">
                <a:effectLst/>
              </a:rPr>
              <a:t>Primary and </a:t>
            </a:r>
            <a:r>
              <a:rPr lang="en-IN" dirty="0">
                <a:effectLst/>
              </a:rPr>
              <a:t>S</a:t>
            </a:r>
            <a:r>
              <a:rPr lang="en-IN" dirty="0" smtClean="0">
                <a:effectLst/>
              </a:rPr>
              <a:t>econdary Questions</a:t>
            </a:r>
            <a:endParaRPr lang="en-IN" dirty="0">
              <a:effectLst/>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002130" y="68873"/>
            <a:ext cx="1883093" cy="1409700"/>
          </a:xfrm>
          <a:prstGeom prst="rect">
            <a:avLst/>
          </a:prstGeom>
        </p:spPr>
      </p:pic>
      <p:sp>
        <p:nvSpPr>
          <p:cNvPr id="7" name="Rounded Rectangle 6"/>
          <p:cNvSpPr/>
          <p:nvPr/>
        </p:nvSpPr>
        <p:spPr>
          <a:xfrm>
            <a:off x="300446" y="548640"/>
            <a:ext cx="9420329" cy="105639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R="106045" lvl="0" algn="just" fontAlgn="base">
              <a:lnSpc>
                <a:spcPct val="103000"/>
              </a:lnSpc>
              <a:spcAft>
                <a:spcPts val="60"/>
              </a:spcAft>
              <a:buClr>
                <a:srgbClr val="000000"/>
              </a:buClr>
              <a:buSzPts val="1400"/>
            </a:pPr>
            <a:r>
              <a:rPr lang="en-GB" b="1" dirty="0" smtClean="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5.Weekend </a:t>
            </a:r>
            <a:r>
              <a:rPr lang="en-GB" b="1" dirty="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vs. Weekday Trip Demand by City</a:t>
            </a:r>
          </a:p>
          <a:p>
            <a:pPr marR="106045" lvl="0" algn="just" fontAlgn="base">
              <a:lnSpc>
                <a:spcPct val="103000"/>
              </a:lnSpc>
              <a:spcAft>
                <a:spcPts val="60"/>
              </a:spcAft>
              <a:buClr>
                <a:srgbClr val="000000"/>
              </a:buClr>
              <a:buSzPts val="1400"/>
            </a:pPr>
            <a:r>
              <a:rPr lang="en-GB" b="1" dirty="0" smtClean="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•Compare </a:t>
            </a:r>
            <a:r>
              <a:rPr lang="en-GB" b="1" dirty="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the total trips taken on weekdays versus weekends for each city over the six-month period. Identify cities with a strong preference for either weekend or weekday trips to understand demand variations.</a:t>
            </a:r>
          </a:p>
        </p:txBody>
      </p:sp>
      <p:sp>
        <p:nvSpPr>
          <p:cNvPr id="12" name="Rounded Rectangle 11"/>
          <p:cNvSpPr/>
          <p:nvPr/>
        </p:nvSpPr>
        <p:spPr>
          <a:xfrm>
            <a:off x="590209" y="4704784"/>
            <a:ext cx="10072467" cy="154334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GB" sz="1600" dirty="0">
                <a:solidFill>
                  <a:srgbClr val="002060"/>
                </a:solidFill>
              </a:rPr>
              <a:t>The analysis reveals a strong weekday preference in cities like Indore (42K trips) and Chandigarh (39K trips), driven by professional commuters. Conversely, Kochi (51K trips) and Vadodara (32K trips) show a strong weekend preference, likely for leisure travel. To address these trends, weekday-focused cities can enhance commuter services with subscription plans and peak-hour discounts, while weekend-focused cities can promote leisure packages and ensure driver availability during weekends. Balancing these preferences can improve efficiency and satisfaction.</a:t>
            </a:r>
            <a:endParaRPr lang="en-IN" sz="1600" dirty="0">
              <a:solidFill>
                <a:srgbClr val="002060"/>
              </a:solidFill>
            </a:endParaRPr>
          </a:p>
        </p:txBody>
      </p:sp>
      <p:pic>
        <p:nvPicPr>
          <p:cNvPr id="5" name="Picture 4"/>
          <p:cNvPicPr>
            <a:picLocks noChangeAspect="1"/>
          </p:cNvPicPr>
          <p:nvPr/>
        </p:nvPicPr>
        <p:blipFill>
          <a:blip r:embed="rId4"/>
          <a:stretch>
            <a:fillRect/>
          </a:stretch>
        </p:blipFill>
        <p:spPr>
          <a:xfrm>
            <a:off x="3328416" y="2755392"/>
            <a:ext cx="5535168" cy="1347216"/>
          </a:xfrm>
          <a:prstGeom prst="rect">
            <a:avLst/>
          </a:prstGeom>
        </p:spPr>
      </p:pic>
      <p:pic>
        <p:nvPicPr>
          <p:cNvPr id="6" name="Picture 5"/>
          <p:cNvPicPr>
            <a:picLocks noChangeAspect="1"/>
          </p:cNvPicPr>
          <p:nvPr/>
        </p:nvPicPr>
        <p:blipFill>
          <a:blip r:embed="rId5"/>
          <a:stretch>
            <a:fillRect/>
          </a:stretch>
        </p:blipFill>
        <p:spPr>
          <a:xfrm>
            <a:off x="2355016" y="1702772"/>
            <a:ext cx="6190418" cy="2925940"/>
          </a:xfrm>
          <a:prstGeom prst="rect">
            <a:avLst/>
          </a:prstGeom>
        </p:spPr>
      </p:pic>
    </p:spTree>
    <p:extLst>
      <p:ext uri="{BB962C8B-B14F-4D97-AF65-F5344CB8AC3E}">
        <p14:creationId xmlns:p14="http://schemas.microsoft.com/office/powerpoint/2010/main" val="28837312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62" y="-35609"/>
            <a:ext cx="10353762" cy="868973"/>
          </a:xfrm>
        </p:spPr>
        <p:txBody>
          <a:bodyPr/>
          <a:lstStyle/>
          <a:p>
            <a:r>
              <a:rPr lang="en-IN" dirty="0" smtClean="0">
                <a:effectLst/>
              </a:rPr>
              <a:t>Primary and </a:t>
            </a:r>
            <a:r>
              <a:rPr lang="en-IN" dirty="0">
                <a:effectLst/>
              </a:rPr>
              <a:t>S</a:t>
            </a:r>
            <a:r>
              <a:rPr lang="en-IN" dirty="0" smtClean="0">
                <a:effectLst/>
              </a:rPr>
              <a:t>econdary Questions</a:t>
            </a:r>
            <a:endParaRPr lang="en-IN" dirty="0">
              <a:effectLst/>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002130" y="68873"/>
            <a:ext cx="1883093" cy="1409700"/>
          </a:xfrm>
          <a:prstGeom prst="rect">
            <a:avLst/>
          </a:prstGeom>
        </p:spPr>
      </p:pic>
      <p:sp>
        <p:nvSpPr>
          <p:cNvPr id="7" name="Rounded Rectangle 6"/>
          <p:cNvSpPr/>
          <p:nvPr/>
        </p:nvSpPr>
        <p:spPr>
          <a:xfrm>
            <a:off x="382539" y="676311"/>
            <a:ext cx="9619591" cy="160452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lvl="0" fontAlgn="base"/>
            <a:r>
              <a:rPr lang="en-IN" b="1" dirty="0" smtClean="0">
                <a:latin typeface="Arial" panose="020B0604020202020204" pitchFamily="34" charset="0"/>
                <a:cs typeface="Arial" panose="020B0604020202020204" pitchFamily="34" charset="0"/>
              </a:rPr>
              <a:t>6.Repeat </a:t>
            </a:r>
            <a:r>
              <a:rPr lang="en-IN" b="1" dirty="0">
                <a:latin typeface="Arial" panose="020B0604020202020204" pitchFamily="34" charset="0"/>
                <a:cs typeface="Arial" panose="020B0604020202020204" pitchFamily="34" charset="0"/>
              </a:rPr>
              <a:t>Passenger Frequency and City Contribution Analysis</a:t>
            </a:r>
            <a:endParaRPr lang="en-IN" sz="1400" b="1" dirty="0">
              <a:latin typeface="Arial" panose="020B0604020202020204" pitchFamily="34" charset="0"/>
              <a:cs typeface="Arial" panose="020B0604020202020204" pitchFamily="34" charset="0"/>
            </a:endParaRPr>
          </a:p>
          <a:p>
            <a:pPr lvl="1" fontAlgn="base"/>
            <a:r>
              <a:rPr lang="en-IN" b="1" dirty="0">
                <a:latin typeface="Arial" panose="020B0604020202020204" pitchFamily="34" charset="0"/>
                <a:cs typeface="Arial" panose="020B0604020202020204" pitchFamily="34" charset="0"/>
              </a:rPr>
              <a:t>Analyse the frequency of trips taken by repeat passengers in each city (e.g., % of repeat passengers taking 2 trips, 3 trips, etc.). Identify which cities contribute most to higher trip frequencies among repeat passengers, and examine if there are </a:t>
            </a:r>
            <a:r>
              <a:rPr lang="en-IN" b="1" dirty="0" smtClean="0">
                <a:latin typeface="Arial" panose="020B0604020202020204" pitchFamily="34" charset="0"/>
                <a:cs typeface="Arial" panose="020B0604020202020204" pitchFamily="34" charset="0"/>
              </a:rPr>
              <a:t>distinguishable </a:t>
            </a:r>
            <a:r>
              <a:rPr lang="en-IN" b="1" dirty="0">
                <a:latin typeface="Arial" panose="020B0604020202020204" pitchFamily="34" charset="0"/>
                <a:cs typeface="Arial" panose="020B0604020202020204" pitchFamily="34" charset="0"/>
              </a:rPr>
              <a:t>patterns between tourism-focused and business-focused cities</a:t>
            </a:r>
            <a:r>
              <a:rPr lang="en-IN" dirty="0"/>
              <a:t>.</a:t>
            </a:r>
            <a:endParaRPr lang="en-IN" sz="1400" dirty="0"/>
          </a:p>
        </p:txBody>
      </p:sp>
      <p:sp>
        <p:nvSpPr>
          <p:cNvPr id="12" name="Rounded Rectangle 11"/>
          <p:cNvSpPr/>
          <p:nvPr/>
        </p:nvSpPr>
        <p:spPr>
          <a:xfrm>
            <a:off x="730857" y="4994472"/>
            <a:ext cx="10072467" cy="154334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endParaRPr lang="en-GB" sz="1600"/>
          </a:p>
          <a:p>
            <a:r>
              <a:rPr lang="en-GB" sz="1600"/>
              <a:t>The analysis shows that cities like </a:t>
            </a:r>
            <a:r>
              <a:rPr lang="en-GB" sz="1600" b="1"/>
              <a:t>Jaipur and Lucknow</a:t>
            </a:r>
            <a:r>
              <a:rPr lang="en-GB" sz="1600"/>
              <a:t> have the highest contributions to repeat passengers taking multiple trips, with significant percentages opting for 2 or more trips. This indicates strong passenger loyalty and frequent usage. To maintain this trend, focusing on personalized offers and loyalty rewards in these cities can further enhance trip frequencies among repeat passengers.</a:t>
            </a:r>
          </a:p>
        </p:txBody>
      </p:sp>
      <p:pic>
        <p:nvPicPr>
          <p:cNvPr id="3" name="Picture 2"/>
          <p:cNvPicPr>
            <a:picLocks noChangeAspect="1"/>
          </p:cNvPicPr>
          <p:nvPr/>
        </p:nvPicPr>
        <p:blipFill>
          <a:blip r:embed="rId4"/>
          <a:stretch>
            <a:fillRect/>
          </a:stretch>
        </p:blipFill>
        <p:spPr>
          <a:xfrm>
            <a:off x="914400" y="2280834"/>
            <a:ext cx="9287691" cy="2526297"/>
          </a:xfrm>
          <a:prstGeom prst="rect">
            <a:avLst/>
          </a:prstGeom>
        </p:spPr>
      </p:pic>
    </p:spTree>
    <p:extLst>
      <p:ext uri="{BB962C8B-B14F-4D97-AF65-F5344CB8AC3E}">
        <p14:creationId xmlns:p14="http://schemas.microsoft.com/office/powerpoint/2010/main" val="10447275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801253" y="215704"/>
            <a:ext cx="10353762" cy="1257300"/>
          </a:xfrm>
        </p:spPr>
        <p:txBody>
          <a:bodyPr>
            <a:normAutofit/>
          </a:bodyPr>
          <a:lstStyle/>
          <a:p>
            <a:r>
              <a:rPr lang="en-US" dirty="0" smtClean="0"/>
              <a:t>GOODCAB TRIP ANALYTICS </a:t>
            </a:r>
            <a:endParaRPr lang="en-US" dirty="0"/>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626861684"/>
              </p:ext>
            </p:extLst>
          </p:nvPr>
        </p:nvGraphicFramePr>
        <p:xfrm>
          <a:off x="632528" y="1866899"/>
          <a:ext cx="10353675"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0802" y="139504"/>
            <a:ext cx="1876425" cy="1409700"/>
          </a:xfrm>
          <a:prstGeom prst="rect">
            <a:avLst/>
          </a:prstGeom>
          <a:effectLst>
            <a:outerShdw blurRad="50800" dist="50800" dir="5400000" algn="ctr" rotWithShape="0">
              <a:srgbClr val="000000"/>
            </a:outerShdw>
            <a:reflection endPos="0" dist="50800" dir="5400000" sy="-100000" algn="bl" rotWithShape="0"/>
          </a:effectLst>
        </p:spPr>
      </p:pic>
    </p:spTree>
    <p:extLst>
      <p:ext uri="{BB962C8B-B14F-4D97-AF65-F5344CB8AC3E}">
        <p14:creationId xmlns:p14="http://schemas.microsoft.com/office/powerpoint/2010/main" val="26890897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62" y="-35609"/>
            <a:ext cx="10353762" cy="868973"/>
          </a:xfrm>
        </p:spPr>
        <p:txBody>
          <a:bodyPr/>
          <a:lstStyle/>
          <a:p>
            <a:r>
              <a:rPr lang="en-IN" dirty="0" smtClean="0">
                <a:effectLst/>
              </a:rPr>
              <a:t>Primary and </a:t>
            </a:r>
            <a:r>
              <a:rPr lang="en-IN" dirty="0">
                <a:effectLst/>
              </a:rPr>
              <a:t>S</a:t>
            </a:r>
            <a:r>
              <a:rPr lang="en-IN" dirty="0" smtClean="0">
                <a:effectLst/>
              </a:rPr>
              <a:t>econdary Questions</a:t>
            </a:r>
            <a:endParaRPr lang="en-IN" dirty="0">
              <a:effectLst/>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002130" y="68873"/>
            <a:ext cx="1883093" cy="1409700"/>
          </a:xfrm>
          <a:prstGeom prst="rect">
            <a:avLst/>
          </a:prstGeom>
        </p:spPr>
      </p:pic>
      <p:sp>
        <p:nvSpPr>
          <p:cNvPr id="7" name="Rounded Rectangle 6"/>
          <p:cNvSpPr/>
          <p:nvPr/>
        </p:nvSpPr>
        <p:spPr>
          <a:xfrm>
            <a:off x="382539" y="676311"/>
            <a:ext cx="9619591" cy="160452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lvl="0" fontAlgn="base"/>
            <a:r>
              <a:rPr lang="en-IN" b="1" dirty="0" smtClean="0"/>
              <a:t>7.Monthly </a:t>
            </a:r>
            <a:r>
              <a:rPr lang="en-IN" b="1" dirty="0"/>
              <a:t>Target </a:t>
            </a:r>
            <a:r>
              <a:rPr lang="en-IN" b="1" dirty="0" smtClean="0"/>
              <a:t>Achievement Analysis </a:t>
            </a:r>
            <a:r>
              <a:rPr lang="en-IN" b="1" dirty="0"/>
              <a:t>for Key Metrics</a:t>
            </a:r>
          </a:p>
          <a:p>
            <a:pPr lvl="1" fontAlgn="base"/>
            <a:r>
              <a:rPr lang="en-IN" b="1" dirty="0"/>
              <a:t>For each city</a:t>
            </a:r>
            <a:r>
              <a:rPr lang="en-IN" b="1" dirty="0" smtClean="0"/>
              <a:t>, evaluate monthly performance against targets for total trips, new passengers, and average passenger ratings from targets db. Determine if each metric met, exceeded, or missed the target, and calculate the percentage difference. </a:t>
            </a:r>
            <a:r>
              <a:rPr lang="en-IN" b="1" dirty="0"/>
              <a:t>Identify any consistent patterns in target </a:t>
            </a:r>
            <a:r>
              <a:rPr lang="en-IN" b="1" dirty="0" smtClean="0"/>
              <a:t>achievement</a:t>
            </a:r>
            <a:r>
              <a:rPr lang="en-IN" b="1" dirty="0"/>
              <a:t>, particularly across </a:t>
            </a:r>
            <a:r>
              <a:rPr lang="en-IN" b="1" dirty="0" smtClean="0"/>
              <a:t>tourism </a:t>
            </a:r>
            <a:r>
              <a:rPr lang="en-IN" b="1" dirty="0"/>
              <a:t>versus business-focused cities.</a:t>
            </a:r>
          </a:p>
        </p:txBody>
      </p:sp>
      <p:sp>
        <p:nvSpPr>
          <p:cNvPr id="12" name="Rounded Rectangle 11"/>
          <p:cNvSpPr/>
          <p:nvPr/>
        </p:nvSpPr>
        <p:spPr>
          <a:xfrm>
            <a:off x="675249" y="4628712"/>
            <a:ext cx="10072467" cy="154334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GB" sz="1600" dirty="0">
                <a:solidFill>
                  <a:srgbClr val="002060"/>
                </a:solidFill>
              </a:rPr>
              <a:t>The monthly performance analysis reveals mixed results across key metrics. Total trips and new passengers exceeded targets in cities like Jaipur and Lucknow, demonstrating strong growth, while cities like Coimbatore and Mysore fell short, with a noticeable gap in meeting targets. For average passenger ratings, most cities either met or marginally missed the target, reflecting consistent service quality overall. Percentage differences indicate areas for improvement, particularly in underperforming cities, where enhanced marketing and service optimization can help bridge </a:t>
            </a:r>
            <a:r>
              <a:rPr lang="en-GB" sz="1600" dirty="0" smtClean="0">
                <a:solidFill>
                  <a:srgbClr val="002060"/>
                </a:solidFill>
              </a:rPr>
              <a:t>gaps.</a:t>
            </a:r>
            <a:endParaRPr lang="en-IN" sz="1600" dirty="0">
              <a:solidFill>
                <a:srgbClr val="002060"/>
              </a:solidFill>
            </a:endParaRPr>
          </a:p>
        </p:txBody>
      </p:sp>
      <p:pic>
        <p:nvPicPr>
          <p:cNvPr id="5" name="Picture 4"/>
          <p:cNvPicPr>
            <a:picLocks noChangeAspect="1"/>
          </p:cNvPicPr>
          <p:nvPr/>
        </p:nvPicPr>
        <p:blipFill>
          <a:blip r:embed="rId4"/>
          <a:stretch>
            <a:fillRect/>
          </a:stretch>
        </p:blipFill>
        <p:spPr>
          <a:xfrm>
            <a:off x="3328416" y="2755392"/>
            <a:ext cx="5535168" cy="1347216"/>
          </a:xfrm>
          <a:prstGeom prst="rect">
            <a:avLst/>
          </a:prstGeom>
        </p:spPr>
      </p:pic>
      <p:pic>
        <p:nvPicPr>
          <p:cNvPr id="6" name="Picture 5"/>
          <p:cNvPicPr>
            <a:picLocks noChangeAspect="1"/>
          </p:cNvPicPr>
          <p:nvPr/>
        </p:nvPicPr>
        <p:blipFill>
          <a:blip r:embed="rId5"/>
          <a:stretch>
            <a:fillRect/>
          </a:stretch>
        </p:blipFill>
        <p:spPr>
          <a:xfrm>
            <a:off x="250880" y="2325350"/>
            <a:ext cx="4242743" cy="2301149"/>
          </a:xfrm>
          <a:prstGeom prst="rect">
            <a:avLst/>
          </a:prstGeom>
        </p:spPr>
      </p:pic>
      <p:pic>
        <p:nvPicPr>
          <p:cNvPr id="8" name="Picture 7"/>
          <p:cNvPicPr>
            <a:picLocks noChangeAspect="1"/>
          </p:cNvPicPr>
          <p:nvPr/>
        </p:nvPicPr>
        <p:blipFill>
          <a:blip r:embed="rId6"/>
          <a:stretch>
            <a:fillRect/>
          </a:stretch>
        </p:blipFill>
        <p:spPr>
          <a:xfrm>
            <a:off x="4657807" y="2386202"/>
            <a:ext cx="4041592" cy="2179443"/>
          </a:xfrm>
          <a:prstGeom prst="rect">
            <a:avLst/>
          </a:prstGeom>
        </p:spPr>
      </p:pic>
      <p:pic>
        <p:nvPicPr>
          <p:cNvPr id="9" name="Picture 8"/>
          <p:cNvPicPr>
            <a:picLocks noChangeAspect="1"/>
          </p:cNvPicPr>
          <p:nvPr/>
        </p:nvPicPr>
        <p:blipFill>
          <a:blip r:embed="rId7"/>
          <a:stretch>
            <a:fillRect/>
          </a:stretch>
        </p:blipFill>
        <p:spPr>
          <a:xfrm>
            <a:off x="8863583" y="2343901"/>
            <a:ext cx="3077537" cy="2221743"/>
          </a:xfrm>
          <a:prstGeom prst="rect">
            <a:avLst/>
          </a:prstGeom>
        </p:spPr>
      </p:pic>
    </p:spTree>
    <p:extLst>
      <p:ext uri="{BB962C8B-B14F-4D97-AF65-F5344CB8AC3E}">
        <p14:creationId xmlns:p14="http://schemas.microsoft.com/office/powerpoint/2010/main" val="7042126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62" y="-35609"/>
            <a:ext cx="10353762" cy="868973"/>
          </a:xfrm>
        </p:spPr>
        <p:txBody>
          <a:bodyPr/>
          <a:lstStyle/>
          <a:p>
            <a:r>
              <a:rPr lang="en-IN" dirty="0" smtClean="0">
                <a:effectLst/>
              </a:rPr>
              <a:t>Primary and </a:t>
            </a:r>
            <a:r>
              <a:rPr lang="en-IN" dirty="0">
                <a:effectLst/>
              </a:rPr>
              <a:t>S</a:t>
            </a:r>
            <a:r>
              <a:rPr lang="en-IN" dirty="0" smtClean="0">
                <a:effectLst/>
              </a:rPr>
              <a:t>econdary Questions</a:t>
            </a:r>
            <a:endParaRPr lang="en-IN" dirty="0">
              <a:effectLst/>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002130" y="68873"/>
            <a:ext cx="1883093" cy="1409700"/>
          </a:xfrm>
          <a:prstGeom prst="rect">
            <a:avLst/>
          </a:prstGeom>
        </p:spPr>
      </p:pic>
      <p:sp>
        <p:nvSpPr>
          <p:cNvPr id="7" name="Rounded Rectangle 6"/>
          <p:cNvSpPr/>
          <p:nvPr/>
        </p:nvSpPr>
        <p:spPr>
          <a:xfrm>
            <a:off x="574766" y="654687"/>
            <a:ext cx="9281928" cy="134892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lvl="0" fontAlgn="base"/>
            <a:r>
              <a:rPr lang="en-IN" sz="1400" dirty="0" smtClean="0"/>
              <a:t>8.Hig</a:t>
            </a:r>
            <a:r>
              <a:rPr lang="en-IN" sz="1400" b="1" dirty="0" smtClean="0"/>
              <a:t>hest </a:t>
            </a:r>
            <a:r>
              <a:rPr lang="en-IN" sz="1400" b="1" dirty="0"/>
              <a:t>and Lowest Repeat Passenger Rate (RPR%) by City and Month</a:t>
            </a:r>
          </a:p>
          <a:p>
            <a:pPr lvl="2" fontAlgn="base"/>
            <a:r>
              <a:rPr lang="en-IN" sz="1400" b="1" dirty="0"/>
              <a:t>Analyse the Repeat Passenger Rate (RPR%) for each city across the </a:t>
            </a:r>
            <a:r>
              <a:rPr lang="en-IN" sz="1400" b="1" dirty="0" err="1"/>
              <a:t>sixmonth</a:t>
            </a:r>
            <a:r>
              <a:rPr lang="en-IN" sz="1400" b="1" dirty="0"/>
              <a:t> period. Identify the top 2 and bottom 2 cities based on their RPR% to determine which locations have the strongest and weakest rates.</a:t>
            </a:r>
          </a:p>
          <a:p>
            <a:pPr lvl="2" fontAlgn="base"/>
            <a:r>
              <a:rPr lang="en-IN" sz="1400" b="1" dirty="0"/>
              <a:t>Similarly, analyse the RPR% by month across all cities and identify the months with the highest and lowest repeat passenger rates. This will help to pinpoint any seasonal patterns or months with higher repeat passenger loyalty.</a:t>
            </a:r>
          </a:p>
        </p:txBody>
      </p:sp>
      <p:sp>
        <p:nvSpPr>
          <p:cNvPr id="12" name="Rounded Rectangle 11"/>
          <p:cNvSpPr/>
          <p:nvPr/>
        </p:nvSpPr>
        <p:spPr>
          <a:xfrm>
            <a:off x="675249" y="4628712"/>
            <a:ext cx="10072467" cy="154334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endParaRPr lang="en-GB" sz="1600"/>
          </a:p>
          <a:p>
            <a:r>
              <a:rPr lang="en-GB" sz="1600"/>
              <a:t>The cities with the </a:t>
            </a:r>
            <a:r>
              <a:rPr lang="en-GB" sz="1600" b="1"/>
              <a:t>highest RPR%</a:t>
            </a:r>
            <a:r>
              <a:rPr lang="en-GB" sz="1600"/>
              <a:t> are </a:t>
            </a:r>
            <a:r>
              <a:rPr lang="en-GB" sz="1600" b="1"/>
              <a:t>Surat</a:t>
            </a:r>
            <a:r>
              <a:rPr lang="en-GB" sz="1600"/>
              <a:t> and </a:t>
            </a:r>
            <a:r>
              <a:rPr lang="en-GB" sz="1600" b="1"/>
              <a:t>Lucknow</a:t>
            </a:r>
            <a:r>
              <a:rPr lang="en-GB" sz="1600"/>
              <a:t>, showing strong repeat passenger loyalty. The </a:t>
            </a:r>
            <a:r>
              <a:rPr lang="en-GB" sz="1600" b="1"/>
              <a:t>lowest RPR%</a:t>
            </a:r>
            <a:r>
              <a:rPr lang="en-GB" sz="1600"/>
              <a:t> are found in </a:t>
            </a:r>
            <a:r>
              <a:rPr lang="en-GB" sz="1600" b="1"/>
              <a:t>Mysore</a:t>
            </a:r>
            <a:r>
              <a:rPr lang="en-GB" sz="1600"/>
              <a:t> and </a:t>
            </a:r>
            <a:r>
              <a:rPr lang="en-GB" sz="1600" b="1"/>
              <a:t>Coimbatore</a:t>
            </a:r>
            <a:r>
              <a:rPr lang="en-GB" sz="1600"/>
              <a:t>, indicating weaker repeat passenger retention. Analyzing RPR% by month, </a:t>
            </a:r>
            <a:r>
              <a:rPr lang="en-GB" sz="1600" b="1"/>
              <a:t>March</a:t>
            </a:r>
            <a:r>
              <a:rPr lang="en-GB" sz="1600"/>
              <a:t> shows the highest repeat passenger rate, while </a:t>
            </a:r>
            <a:r>
              <a:rPr lang="en-GB" sz="1600" b="1"/>
              <a:t>June</a:t>
            </a:r>
            <a:r>
              <a:rPr lang="en-GB" sz="1600"/>
              <a:t> records the lowest, suggesting seasonal fluctuations in repeat ridership. Focusing on loyalty programs in low-performing cities and during off-peak months could help improve retention.</a:t>
            </a:r>
          </a:p>
        </p:txBody>
      </p:sp>
      <p:pic>
        <p:nvPicPr>
          <p:cNvPr id="3" name="Picture 2"/>
          <p:cNvPicPr>
            <a:picLocks noChangeAspect="1"/>
          </p:cNvPicPr>
          <p:nvPr/>
        </p:nvPicPr>
        <p:blipFill>
          <a:blip r:embed="rId4"/>
          <a:stretch>
            <a:fillRect/>
          </a:stretch>
        </p:blipFill>
        <p:spPr>
          <a:xfrm>
            <a:off x="519157" y="2003613"/>
            <a:ext cx="2640902" cy="2629274"/>
          </a:xfrm>
          <a:prstGeom prst="rect">
            <a:avLst/>
          </a:prstGeom>
        </p:spPr>
      </p:pic>
      <p:pic>
        <p:nvPicPr>
          <p:cNvPr id="8" name="Picture 7"/>
          <p:cNvPicPr>
            <a:picLocks noChangeAspect="1"/>
          </p:cNvPicPr>
          <p:nvPr/>
        </p:nvPicPr>
        <p:blipFill>
          <a:blip r:embed="rId5"/>
          <a:stretch>
            <a:fillRect/>
          </a:stretch>
        </p:blipFill>
        <p:spPr>
          <a:xfrm>
            <a:off x="3928846" y="1822175"/>
            <a:ext cx="4938102" cy="2642249"/>
          </a:xfrm>
          <a:prstGeom prst="rect">
            <a:avLst/>
          </a:prstGeom>
        </p:spPr>
      </p:pic>
    </p:spTree>
    <p:extLst>
      <p:ext uri="{BB962C8B-B14F-4D97-AF65-F5344CB8AC3E}">
        <p14:creationId xmlns:p14="http://schemas.microsoft.com/office/powerpoint/2010/main" val="8900335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6098" y="261258"/>
            <a:ext cx="10789920" cy="1666016"/>
          </a:xfrm>
          <a:prstGeom prst="rect">
            <a:avLst/>
          </a:prstGeom>
          <a:effectLst>
            <a:outerShdw blurRad="50800" dist="50800" dir="5400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181686" y="261258"/>
            <a:ext cx="9050520" cy="1232263"/>
          </a:xfrm>
          <a:effectLst>
            <a:outerShdw dir="4020000">
              <a:srgbClr val="000000">
                <a:alpha val="0"/>
              </a:srgbClr>
            </a:outerShdw>
          </a:effectLst>
        </p:spPr>
        <p:txBody>
          <a:bodyPr>
            <a:normAutofit fontScale="90000"/>
          </a:bodyPr>
          <a:lstStyle/>
          <a:p>
            <a:r>
              <a:rPr lang="en-IN" dirty="0">
                <a:solidFill>
                  <a:srgbClr val="FFFF00"/>
                </a:solidFill>
                <a:effectLst/>
              </a:rPr>
              <a:t/>
            </a:r>
            <a:br>
              <a:rPr lang="en-IN" dirty="0">
                <a:solidFill>
                  <a:srgbClr val="FFFF00"/>
                </a:solidFill>
                <a:effectLst/>
              </a:rPr>
            </a:br>
            <a:r>
              <a:rPr lang="en-IN" sz="2700" dirty="0" smtClean="0">
                <a:solidFill>
                  <a:srgbClr val="FFFF00"/>
                </a:solidFill>
                <a:effectLst/>
              </a:rPr>
              <a:t>1.Factors </a:t>
            </a:r>
            <a:r>
              <a:rPr lang="en-IN" sz="2700" dirty="0">
                <a:solidFill>
                  <a:srgbClr val="FFFF00"/>
                </a:solidFill>
                <a:effectLst/>
              </a:rPr>
              <a:t>Influencing Repeat Passenger Rates</a:t>
            </a:r>
            <a:br>
              <a:rPr lang="en-IN" sz="2700" dirty="0">
                <a:solidFill>
                  <a:srgbClr val="FFFF00"/>
                </a:solidFill>
                <a:effectLst/>
              </a:rPr>
            </a:br>
            <a:r>
              <a:rPr lang="en-IN" sz="2700" dirty="0">
                <a:solidFill>
                  <a:srgbClr val="FFFF00"/>
                </a:solidFill>
                <a:effectLst/>
              </a:rPr>
              <a:t>• What factors (such as quality of service, competitive pricing, or city </a:t>
            </a:r>
            <a:r>
              <a:rPr lang="en-IN" sz="2700" dirty="0" smtClean="0">
                <a:solidFill>
                  <a:srgbClr val="FFFF00"/>
                </a:solidFill>
                <a:effectLst/>
              </a:rPr>
              <a:t>demographics</a:t>
            </a:r>
            <a:r>
              <a:rPr lang="en-IN" sz="2700" dirty="0">
                <a:solidFill>
                  <a:srgbClr val="FFFF00"/>
                </a:solidFill>
                <a:effectLst/>
              </a:rPr>
              <a:t>) might contribute to higher or lower repeat passenger rates in different cities? Are there correlations with socioeconomic or lifestyle patterns in these cities?</a:t>
            </a:r>
          </a:p>
        </p:txBody>
      </p:sp>
      <p:sp>
        <p:nvSpPr>
          <p:cNvPr id="3" name="TextBox 2"/>
          <p:cNvSpPr txBox="1"/>
          <p:nvPr/>
        </p:nvSpPr>
        <p:spPr>
          <a:xfrm>
            <a:off x="240155" y="2037806"/>
            <a:ext cx="11181806" cy="4247317"/>
          </a:xfrm>
          <a:prstGeom prst="rect">
            <a:avLst/>
          </a:prstGeom>
          <a:noFill/>
        </p:spPr>
        <p:txBody>
          <a:bodyPr wrap="square" rtlCol="0">
            <a:spAutoFit/>
          </a:bodyPr>
          <a:lstStyle/>
          <a:p>
            <a:pPr marL="285750" indent="-285750">
              <a:buFont typeface="Wingdings" panose="05000000000000000000" pitchFamily="2" charset="2"/>
              <a:buChar char="q"/>
            </a:pPr>
            <a:r>
              <a:rPr lang="en-GB" dirty="0"/>
              <a:t>Several factors influence repeat passenger rates across cities, including </a:t>
            </a:r>
            <a:r>
              <a:rPr lang="en-GB" b="1" dirty="0"/>
              <a:t>quality of service</a:t>
            </a:r>
            <a:r>
              <a:rPr lang="en-GB" dirty="0"/>
              <a:t>, </a:t>
            </a:r>
            <a:r>
              <a:rPr lang="en-GB" b="1" dirty="0"/>
              <a:t>competitive pricing</a:t>
            </a:r>
            <a:r>
              <a:rPr lang="en-GB" dirty="0"/>
              <a:t>, and </a:t>
            </a:r>
            <a:r>
              <a:rPr lang="en-GB" b="1" dirty="0"/>
              <a:t>city demographics</a:t>
            </a:r>
            <a:r>
              <a:rPr lang="en-GB" dirty="0"/>
              <a:t>.</a:t>
            </a:r>
          </a:p>
          <a:p>
            <a:pPr marL="285750" indent="-285750">
              <a:buFont typeface="Wingdings" panose="05000000000000000000" pitchFamily="2" charset="2"/>
              <a:buChar char="q"/>
            </a:pPr>
            <a:r>
              <a:rPr lang="en-GB" b="1" dirty="0"/>
              <a:t>Quality of Service</a:t>
            </a:r>
            <a:r>
              <a:rPr lang="en-GB" dirty="0"/>
              <a:t>: Cities with high service ratings, like </a:t>
            </a:r>
            <a:r>
              <a:rPr lang="en-GB" b="1" dirty="0"/>
              <a:t>Mysore and Coimbatore</a:t>
            </a:r>
            <a:r>
              <a:rPr lang="en-GB" dirty="0"/>
              <a:t>, see stronger repeat passenger rates. Consistent punctuality, well-maintained vehicles, and courteous drivers play a key role in customer loyalty.</a:t>
            </a:r>
          </a:p>
          <a:p>
            <a:pPr marL="285750" indent="-285750">
              <a:buFont typeface="Wingdings" panose="05000000000000000000" pitchFamily="2" charset="2"/>
              <a:buChar char="q"/>
            </a:pPr>
            <a:r>
              <a:rPr lang="en-GB" b="1" dirty="0"/>
              <a:t>Competitive Pricing</a:t>
            </a:r>
            <a:r>
              <a:rPr lang="en-GB" dirty="0"/>
              <a:t>: Cities with lower fares, like </a:t>
            </a:r>
            <a:r>
              <a:rPr lang="en-GB" b="1" dirty="0"/>
              <a:t>Surat and Indore</a:t>
            </a:r>
            <a:r>
              <a:rPr lang="en-GB" dirty="0"/>
              <a:t>, tend to attract more repeat passengers, as affordable services increase ride frequency. Promotions and discounts can further drive customer retention.</a:t>
            </a:r>
          </a:p>
          <a:p>
            <a:pPr marL="285750" indent="-285750">
              <a:buFont typeface="Wingdings" panose="05000000000000000000" pitchFamily="2" charset="2"/>
              <a:buChar char="q"/>
            </a:pPr>
            <a:r>
              <a:rPr lang="en-GB" b="1" dirty="0"/>
              <a:t>City Demographics</a:t>
            </a:r>
            <a:r>
              <a:rPr lang="en-GB" dirty="0"/>
              <a:t>: Cities with a higher concentration of professionals or students, such as </a:t>
            </a:r>
            <a:r>
              <a:rPr lang="en-GB" b="1" dirty="0"/>
              <a:t>Chandigarh</a:t>
            </a:r>
            <a:r>
              <a:rPr lang="en-GB" dirty="0"/>
              <a:t>, may have more frequent riders due to daily commutes, leading to a higher repeat passenger rate.</a:t>
            </a:r>
          </a:p>
          <a:p>
            <a:pPr marL="285750" indent="-285750">
              <a:buFont typeface="Wingdings" panose="05000000000000000000" pitchFamily="2" charset="2"/>
              <a:buChar char="q"/>
            </a:pPr>
            <a:r>
              <a:rPr lang="en-GB" b="1" dirty="0"/>
              <a:t>Socioeconomic Patterns</a:t>
            </a:r>
            <a:r>
              <a:rPr lang="en-GB" dirty="0"/>
              <a:t>: Wealthier cities may show lower repeat rates due to a greater variety of transport options, while cities with fewer alternatives, like </a:t>
            </a:r>
            <a:r>
              <a:rPr lang="en-GB" b="1" dirty="0"/>
              <a:t>Vadodara</a:t>
            </a:r>
            <a:r>
              <a:rPr lang="en-GB" dirty="0"/>
              <a:t>, may have higher repeat rates as people rely more on cabs.</a:t>
            </a:r>
          </a:p>
          <a:p>
            <a:pPr marL="285750" indent="-285750">
              <a:buFont typeface="Wingdings" panose="05000000000000000000" pitchFamily="2" charset="2"/>
              <a:buChar char="q"/>
            </a:pPr>
            <a:r>
              <a:rPr lang="en-GB" b="1" dirty="0"/>
              <a:t>Lifestyle Patterns</a:t>
            </a:r>
            <a:r>
              <a:rPr lang="en-GB" dirty="0"/>
              <a:t>: Urban areas with a dynamic lifestyle, such as </a:t>
            </a:r>
            <a:r>
              <a:rPr lang="en-GB" b="1" dirty="0"/>
              <a:t>Kochi</a:t>
            </a:r>
            <a:r>
              <a:rPr lang="en-GB" dirty="0"/>
              <a:t>, often see higher repeat passenger rates due to increased leisure and weekend trips, while smaller cities with limited social activities may experience lower repeat trip frequency.</a:t>
            </a:r>
          </a:p>
          <a:p>
            <a:pPr marL="285750" indent="-285750">
              <a:buFont typeface="Wingdings" panose="05000000000000000000" pitchFamily="2" charset="2"/>
              <a:buChar char="q"/>
            </a:pPr>
            <a:r>
              <a:rPr lang="en-GB" dirty="0"/>
              <a:t>Overall, a correlation exists between socioeconomic status, lifestyle patterns, and the demand for repeat trips, with cities offering a blend of affordability, service quality, and commuter demand seeing higher repeat rates.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1906" y="389416"/>
            <a:ext cx="1409700" cy="1409700"/>
          </a:xfrm>
          <a:prstGeom prst="rect">
            <a:avLst/>
          </a:prstGeom>
        </p:spPr>
      </p:pic>
    </p:spTree>
    <p:extLst>
      <p:ext uri="{BB962C8B-B14F-4D97-AF65-F5344CB8AC3E}">
        <p14:creationId xmlns:p14="http://schemas.microsoft.com/office/powerpoint/2010/main" val="40695844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1">
                <a:shade val="80000"/>
                <a:lumMod val="80000"/>
              </a:schemeClr>
              <a:schemeClr val="bg1">
                <a:tint val="98000"/>
              </a:schemeClr>
            </a:duotone>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323557" y="0"/>
            <a:ext cx="10930597" cy="2067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083212" y="182880"/>
            <a:ext cx="10420266" cy="1514203"/>
          </a:xfrm>
        </p:spPr>
        <p:txBody>
          <a:bodyPr>
            <a:normAutofit fontScale="90000"/>
          </a:bodyPr>
          <a:lstStyle/>
          <a:p>
            <a:pPr lvl="0" fontAlgn="base"/>
            <a:r>
              <a:rPr lang="en-IN" dirty="0">
                <a:effectLst/>
              </a:rPr>
              <a:t/>
            </a:r>
            <a:br>
              <a:rPr lang="en-IN" dirty="0">
                <a:effectLst/>
              </a:rPr>
            </a:br>
            <a:r>
              <a:rPr lang="en-IN" dirty="0" smtClean="0">
                <a:effectLst/>
              </a:rPr>
              <a:t>2.</a:t>
            </a:r>
            <a:r>
              <a:rPr lang="en-IN" sz="2700" b="1" dirty="0" smtClean="0">
                <a:effectLst/>
              </a:rPr>
              <a:t>Tourism </a:t>
            </a:r>
            <a:r>
              <a:rPr lang="en-IN" sz="2700" b="1" dirty="0">
                <a:effectLst/>
              </a:rPr>
              <a:t>vs. Business Demand Impact</a:t>
            </a:r>
            <a:br>
              <a:rPr lang="en-IN" sz="2700" b="1" dirty="0">
                <a:effectLst/>
              </a:rPr>
            </a:br>
            <a:r>
              <a:rPr lang="en-IN" sz="2700" dirty="0">
                <a:effectLst/>
              </a:rPr>
              <a:t>• How do tourism seasons or local events (festivals, conferences) impact </a:t>
            </a:r>
            <a:r>
              <a:rPr lang="en-IN" sz="2700" dirty="0" err="1">
                <a:effectLst/>
              </a:rPr>
              <a:t>Goodcabs</a:t>
            </a:r>
            <a:r>
              <a:rPr lang="en-IN" sz="2700" dirty="0">
                <a:effectLst/>
              </a:rPr>
              <a:t>' demand patterns? Would tailoring marketing efforts to these events increase trip volume in </a:t>
            </a:r>
            <a:r>
              <a:rPr lang="en-IN" sz="2700" dirty="0" err="1">
                <a:effectLst/>
              </a:rPr>
              <a:t>tou</a:t>
            </a:r>
            <a:r>
              <a:rPr lang="en-IN" sz="2700" dirty="0">
                <a:effectLst/>
              </a:rPr>
              <a:t> </a:t>
            </a:r>
            <a:r>
              <a:rPr lang="en-IN" sz="2700" dirty="0" err="1">
                <a:effectLst/>
              </a:rPr>
              <a:t>rism</a:t>
            </a:r>
            <a:r>
              <a:rPr lang="en-IN" sz="2700" dirty="0">
                <a:effectLst/>
              </a:rPr>
              <a:t>-oriented cities?</a:t>
            </a:r>
          </a:p>
        </p:txBody>
      </p:sp>
      <p:sp>
        <p:nvSpPr>
          <p:cNvPr id="3" name="TextBox 2"/>
          <p:cNvSpPr txBox="1"/>
          <p:nvPr/>
        </p:nvSpPr>
        <p:spPr>
          <a:xfrm>
            <a:off x="499773" y="3579223"/>
            <a:ext cx="11181806" cy="1200329"/>
          </a:xfrm>
          <a:prstGeom prst="rect">
            <a:avLst/>
          </a:prstGeom>
          <a:noFill/>
        </p:spPr>
        <p:txBody>
          <a:bodyPr wrap="square" rtlCol="0">
            <a:spAutoFit/>
          </a:bodyPr>
          <a:lstStyle/>
          <a:p>
            <a:r>
              <a:rPr lang="en-GB" dirty="0"/>
              <a:t>Tourism seasons and local events like festivals or conferences significantly impact </a:t>
            </a:r>
            <a:r>
              <a:rPr lang="en-GB" dirty="0" err="1"/>
              <a:t>Goodcabs</a:t>
            </a:r>
            <a:r>
              <a:rPr lang="en-GB" dirty="0"/>
              <a:t>' demand patterns, especially in tourism-oriented cities. Increased demand during peak tourist seasons or events suggests that tailoring marketing efforts, such as offering special promotions or targeted campaigns during these times, could boost trip volume and attract more tourists in cities with high tourism activity.</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3778" y="2118737"/>
            <a:ext cx="1409700" cy="1409700"/>
          </a:xfrm>
          <a:prstGeom prst="rect">
            <a:avLst/>
          </a:prstGeom>
        </p:spPr>
      </p:pic>
    </p:spTree>
    <p:extLst>
      <p:ext uri="{BB962C8B-B14F-4D97-AF65-F5344CB8AC3E}">
        <p14:creationId xmlns:p14="http://schemas.microsoft.com/office/powerpoint/2010/main" val="22644303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17452" y="182880"/>
            <a:ext cx="11324493" cy="2546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836022" y="182880"/>
            <a:ext cx="9517739" cy="2546252"/>
          </a:xfrm>
        </p:spPr>
        <p:txBody>
          <a:bodyPr>
            <a:normAutofit/>
          </a:bodyPr>
          <a:lstStyle/>
          <a:p>
            <a:pPr lvl="0" fontAlgn="base"/>
            <a:r>
              <a:rPr lang="en-GB" sz="2000" dirty="0">
                <a:solidFill>
                  <a:schemeClr val="accent6">
                    <a:lumMod val="50000"/>
                  </a:schemeClr>
                </a:solidFill>
                <a:effectLst/>
              </a:rPr>
              <a:t>3.	Emerging Mobility Trends and </a:t>
            </a:r>
            <a:r>
              <a:rPr lang="en-GB" sz="2000" dirty="0" smtClean="0">
                <a:solidFill>
                  <a:schemeClr val="accent6">
                    <a:lumMod val="50000"/>
                  </a:schemeClr>
                </a:solidFill>
                <a:effectLst/>
              </a:rPr>
              <a:t>Good cabs' </a:t>
            </a:r>
            <a:r>
              <a:rPr lang="en-GB" sz="2000" dirty="0">
                <a:solidFill>
                  <a:schemeClr val="accent6">
                    <a:lumMod val="50000"/>
                  </a:schemeClr>
                </a:solidFill>
                <a:effectLst/>
              </a:rPr>
              <a:t>Adaptation</a:t>
            </a:r>
            <a:br>
              <a:rPr lang="en-GB" sz="2000" dirty="0">
                <a:solidFill>
                  <a:schemeClr val="accent6">
                    <a:lumMod val="50000"/>
                  </a:schemeClr>
                </a:solidFill>
                <a:effectLst/>
              </a:rPr>
            </a:br>
            <a:r>
              <a:rPr lang="en-GB" sz="2000" dirty="0">
                <a:solidFill>
                  <a:schemeClr val="accent6">
                    <a:lumMod val="50000"/>
                  </a:schemeClr>
                </a:solidFill>
                <a:effectLst/>
              </a:rPr>
              <a:t>•	What emerging mobility trends (such as electric vehicle adoption, green energy use) are impacting the cab service market in tier-2 cities? Should </a:t>
            </a:r>
            <a:r>
              <a:rPr lang="en-GB" sz="2000" dirty="0" smtClean="0">
                <a:solidFill>
                  <a:schemeClr val="accent6">
                    <a:lumMod val="50000"/>
                  </a:schemeClr>
                </a:solidFill>
                <a:effectLst/>
              </a:rPr>
              <a:t>Good cabs </a:t>
            </a:r>
            <a:r>
              <a:rPr lang="en-GB" sz="2000" dirty="0">
                <a:solidFill>
                  <a:schemeClr val="accent6">
                    <a:lumMod val="50000"/>
                  </a:schemeClr>
                </a:solidFill>
                <a:effectLst/>
              </a:rPr>
              <a:t>consider integrating electric </a:t>
            </a:r>
            <a:r>
              <a:rPr lang="en-GB" sz="2000" dirty="0" smtClean="0">
                <a:solidFill>
                  <a:schemeClr val="accent6">
                    <a:lumMod val="50000"/>
                  </a:schemeClr>
                </a:solidFill>
                <a:effectLst/>
              </a:rPr>
              <a:t>vehicles </a:t>
            </a:r>
            <a:r>
              <a:rPr lang="en-GB" sz="2000" dirty="0">
                <a:solidFill>
                  <a:schemeClr val="accent6">
                    <a:lumMod val="50000"/>
                  </a:schemeClr>
                </a:solidFill>
                <a:effectLst/>
              </a:rPr>
              <a:t>or eco-friendly initiatives to stay competitive?</a:t>
            </a:r>
            <a:r>
              <a:rPr lang="en-GB" dirty="0">
                <a:effectLst/>
              </a:rPr>
              <a:t/>
            </a:r>
            <a:br>
              <a:rPr lang="en-GB" dirty="0">
                <a:effectLst/>
              </a:rPr>
            </a:br>
            <a:r>
              <a:rPr lang="en-IN" dirty="0">
                <a:effectLst/>
              </a:rPr>
              <a:t/>
            </a:r>
            <a:br>
              <a:rPr lang="en-IN" dirty="0">
                <a:effectLst/>
              </a:rPr>
            </a:br>
            <a:endParaRPr lang="en-IN" sz="1800" dirty="0">
              <a:effectLst/>
            </a:endParaRPr>
          </a:p>
        </p:txBody>
      </p:sp>
      <p:sp>
        <p:nvSpPr>
          <p:cNvPr id="3" name="TextBox 2"/>
          <p:cNvSpPr txBox="1"/>
          <p:nvPr/>
        </p:nvSpPr>
        <p:spPr>
          <a:xfrm>
            <a:off x="499773" y="3579223"/>
            <a:ext cx="11181806" cy="1477328"/>
          </a:xfrm>
          <a:prstGeom prst="rect">
            <a:avLst/>
          </a:prstGeom>
          <a:noFill/>
        </p:spPr>
        <p:txBody>
          <a:bodyPr wrap="square" rtlCol="0">
            <a:spAutoFit/>
          </a:bodyPr>
          <a:lstStyle/>
          <a:p>
            <a:endParaRPr lang="en-GB" dirty="0"/>
          </a:p>
          <a:p>
            <a:r>
              <a:rPr lang="en-GB" dirty="0"/>
              <a:t>Emerging mobility trends like </a:t>
            </a:r>
            <a:r>
              <a:rPr lang="en-GB" b="1" dirty="0"/>
              <a:t>electric vehicle (EV) adoption</a:t>
            </a:r>
            <a:r>
              <a:rPr lang="en-GB" dirty="0"/>
              <a:t> and the growing emphasis on </a:t>
            </a:r>
            <a:r>
              <a:rPr lang="en-GB" b="1" dirty="0"/>
              <a:t>green energy</a:t>
            </a:r>
            <a:r>
              <a:rPr lang="en-GB" dirty="0"/>
              <a:t> are shaping the cab service market, even in tier-2 cities. To stay competitive, </a:t>
            </a:r>
            <a:r>
              <a:rPr lang="en-GB" b="1" dirty="0" err="1"/>
              <a:t>Goodcabs</a:t>
            </a:r>
            <a:r>
              <a:rPr lang="en-GB" dirty="0"/>
              <a:t> should consider integrating </a:t>
            </a:r>
            <a:r>
              <a:rPr lang="en-GB" b="1" dirty="0"/>
              <a:t>electric vehicles</a:t>
            </a:r>
            <a:r>
              <a:rPr lang="en-GB" dirty="0"/>
              <a:t> and eco-friendly initiatives, as this would not only align with global sustainability goals but also appeal to environmentally-conscious passengers and potentially reduce operational costs in the long run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8726" y="783771"/>
            <a:ext cx="1409700" cy="1409700"/>
          </a:xfrm>
          <a:prstGeom prst="rect">
            <a:avLst/>
          </a:prstGeom>
        </p:spPr>
      </p:pic>
    </p:spTree>
    <p:extLst>
      <p:ext uri="{BB962C8B-B14F-4D97-AF65-F5344CB8AC3E}">
        <p14:creationId xmlns:p14="http://schemas.microsoft.com/office/powerpoint/2010/main" val="28743704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9773" y="248656"/>
            <a:ext cx="10163538" cy="1758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44964" y="548640"/>
            <a:ext cx="10353762" cy="1997530"/>
          </a:xfrm>
        </p:spPr>
        <p:txBody>
          <a:bodyPr>
            <a:normAutofit fontScale="90000"/>
          </a:bodyPr>
          <a:lstStyle/>
          <a:p>
            <a:pPr lvl="0" fontAlgn="base"/>
            <a:r>
              <a:rPr lang="en-GB" sz="2000" dirty="0">
                <a:solidFill>
                  <a:srgbClr val="7030A0"/>
                </a:solidFill>
                <a:effectLst/>
              </a:rPr>
              <a:t>4.	Partnership Opportunities with Local Businesses</a:t>
            </a:r>
            <a:br>
              <a:rPr lang="en-GB" sz="2000" dirty="0">
                <a:solidFill>
                  <a:srgbClr val="7030A0"/>
                </a:solidFill>
                <a:effectLst/>
              </a:rPr>
            </a:br>
            <a:r>
              <a:rPr lang="en-GB" sz="2000" dirty="0">
                <a:solidFill>
                  <a:srgbClr val="7030A0"/>
                </a:solidFill>
                <a:effectLst/>
              </a:rPr>
              <a:t>  Are there opportunities for </a:t>
            </a:r>
            <a:r>
              <a:rPr lang="en-GB" sz="2000" dirty="0" smtClean="0">
                <a:solidFill>
                  <a:srgbClr val="7030A0"/>
                </a:solidFill>
                <a:effectLst/>
              </a:rPr>
              <a:t>Good cabs </a:t>
            </a:r>
            <a:r>
              <a:rPr lang="en-GB" sz="2000" dirty="0">
                <a:solidFill>
                  <a:srgbClr val="7030A0"/>
                </a:solidFill>
                <a:effectLst/>
              </a:rPr>
              <a:t>to partner with local businesses (such as hotels, malls, or event venues) to boost demand and improve customer loyalty? Could these partnerships drive more traffic, especially in </a:t>
            </a:r>
            <a:r>
              <a:rPr lang="en-GB" sz="2000" dirty="0" smtClean="0">
                <a:solidFill>
                  <a:srgbClr val="7030A0"/>
                </a:solidFill>
                <a:effectLst/>
              </a:rPr>
              <a:t>tourism heavy </a:t>
            </a:r>
            <a:r>
              <a:rPr lang="en-GB" sz="2000" dirty="0">
                <a:solidFill>
                  <a:srgbClr val="7030A0"/>
                </a:solidFill>
                <a:effectLst/>
              </a:rPr>
              <a:t>or high-footfall areas?</a:t>
            </a:r>
            <a:r>
              <a:rPr lang="en-GB" dirty="0">
                <a:effectLst/>
              </a:rPr>
              <a:t/>
            </a:r>
            <a:br>
              <a:rPr lang="en-GB" dirty="0">
                <a:effectLst/>
              </a:rPr>
            </a:br>
            <a:r>
              <a:rPr lang="en-GB" dirty="0">
                <a:effectLst/>
              </a:rPr>
              <a:t/>
            </a:r>
            <a:br>
              <a:rPr lang="en-GB" dirty="0">
                <a:effectLst/>
              </a:rPr>
            </a:br>
            <a:r>
              <a:rPr lang="en-IN" dirty="0">
                <a:effectLst/>
              </a:rPr>
              <a:t/>
            </a:r>
            <a:br>
              <a:rPr lang="en-IN" dirty="0">
                <a:effectLst/>
              </a:rPr>
            </a:br>
            <a:endParaRPr lang="en-IN" sz="1800" dirty="0">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8726" y="783771"/>
            <a:ext cx="1409700" cy="1409700"/>
          </a:xfrm>
          <a:prstGeom prst="rect">
            <a:avLst/>
          </a:prstGeom>
        </p:spPr>
      </p:pic>
      <p:sp>
        <p:nvSpPr>
          <p:cNvPr id="7" name="TextBox 6"/>
          <p:cNvSpPr txBox="1"/>
          <p:nvPr/>
        </p:nvSpPr>
        <p:spPr>
          <a:xfrm>
            <a:off x="977580" y="2701371"/>
            <a:ext cx="9685731" cy="1200329"/>
          </a:xfrm>
          <a:prstGeom prst="rect">
            <a:avLst/>
          </a:prstGeom>
          <a:noFill/>
        </p:spPr>
        <p:txBody>
          <a:bodyPr wrap="square" rtlCol="0">
            <a:spAutoFit/>
          </a:bodyPr>
          <a:lstStyle/>
          <a:p>
            <a:pPr lvl="0"/>
            <a:r>
              <a:rPr lang="en-GB" dirty="0">
                <a:solidFill>
                  <a:prstClr val="white"/>
                </a:solidFill>
              </a:rPr>
              <a:t>Yes, </a:t>
            </a:r>
            <a:r>
              <a:rPr lang="en-GB" dirty="0" err="1">
                <a:solidFill>
                  <a:prstClr val="white"/>
                </a:solidFill>
              </a:rPr>
              <a:t>Goodcabs</a:t>
            </a:r>
            <a:r>
              <a:rPr lang="en-GB" dirty="0">
                <a:solidFill>
                  <a:prstClr val="white"/>
                </a:solidFill>
              </a:rPr>
              <a:t> can explore partnerships with local businesses like hotels, malls, and event venues to boost demand and improve customer loyalty. Collaborating in tourism-heavy or high-footfall areas can drive more traffic, offering exclusive discounts or packages for customers, increasing ridership and enhancing brand visibility.</a:t>
            </a:r>
          </a:p>
        </p:txBody>
      </p:sp>
    </p:spTree>
    <p:extLst>
      <p:ext uri="{BB962C8B-B14F-4D97-AF65-F5344CB8AC3E}">
        <p14:creationId xmlns:p14="http://schemas.microsoft.com/office/powerpoint/2010/main" val="42210037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4964" y="196948"/>
            <a:ext cx="11348341" cy="2757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44964" y="548640"/>
            <a:ext cx="10353762" cy="2834640"/>
          </a:xfrm>
        </p:spPr>
        <p:txBody>
          <a:bodyPr>
            <a:normAutofit fontScale="90000"/>
          </a:bodyPr>
          <a:lstStyle/>
          <a:p>
            <a:pPr lvl="0" fontAlgn="base"/>
            <a:r>
              <a:rPr lang="en-GB" dirty="0">
                <a:solidFill>
                  <a:srgbClr val="0070C0"/>
                </a:solidFill>
                <a:effectLst/>
              </a:rPr>
              <a:t/>
            </a:r>
            <a:br>
              <a:rPr lang="en-GB" dirty="0">
                <a:solidFill>
                  <a:srgbClr val="0070C0"/>
                </a:solidFill>
                <a:effectLst/>
              </a:rPr>
            </a:br>
            <a:r>
              <a:rPr lang="en-GB" dirty="0">
                <a:solidFill>
                  <a:srgbClr val="0070C0"/>
                </a:solidFill>
                <a:effectLst/>
              </a:rPr>
              <a:t>5.	</a:t>
            </a:r>
            <a:r>
              <a:rPr lang="en-GB" sz="2000" dirty="0">
                <a:solidFill>
                  <a:srgbClr val="0070C0"/>
                </a:solidFill>
                <a:effectLst/>
              </a:rPr>
              <a:t>Data Collection for Enhanced Data-Driven Decisions</a:t>
            </a:r>
            <a:br>
              <a:rPr lang="en-GB" sz="2000" dirty="0">
                <a:solidFill>
                  <a:srgbClr val="0070C0"/>
                </a:solidFill>
                <a:effectLst/>
              </a:rPr>
            </a:br>
            <a:r>
              <a:rPr lang="en-GB" sz="2000" dirty="0">
                <a:solidFill>
                  <a:srgbClr val="0070C0"/>
                </a:solidFill>
                <a:effectLst/>
              </a:rPr>
              <a:t>•	To make </a:t>
            </a:r>
            <a:r>
              <a:rPr lang="en-GB" sz="2000" dirty="0" smtClean="0">
                <a:solidFill>
                  <a:srgbClr val="0070C0"/>
                </a:solidFill>
                <a:effectLst/>
              </a:rPr>
              <a:t>Good cabs </a:t>
            </a:r>
            <a:r>
              <a:rPr lang="en-GB" sz="2000" dirty="0">
                <a:solidFill>
                  <a:srgbClr val="0070C0"/>
                </a:solidFill>
                <a:effectLst/>
              </a:rPr>
              <a:t>more data-driven and improve its performance across key metrics (such as repeat passenger rate, customer satisfaction, new passengers and trip volume), what additional data should </a:t>
            </a:r>
            <a:r>
              <a:rPr lang="en-GB" sz="2000" dirty="0" smtClean="0">
                <a:solidFill>
                  <a:srgbClr val="0070C0"/>
                </a:solidFill>
                <a:effectLst/>
              </a:rPr>
              <a:t>Good cabs </a:t>
            </a:r>
            <a:r>
              <a:rPr lang="en-GB" sz="2000" dirty="0">
                <a:solidFill>
                  <a:srgbClr val="0070C0"/>
                </a:solidFill>
                <a:effectLst/>
              </a:rPr>
              <a:t>collect? Consider data that could provide deeper insights into customer behaviour, operational efficiency, and market trends.</a:t>
            </a:r>
            <a:r>
              <a:rPr lang="en-GB" dirty="0">
                <a:effectLst/>
              </a:rPr>
              <a:t/>
            </a:r>
            <a:br>
              <a:rPr lang="en-GB" dirty="0">
                <a:effectLst/>
              </a:rPr>
            </a:br>
            <a:r>
              <a:rPr lang="en-GB" dirty="0">
                <a:effectLst/>
              </a:rPr>
              <a:t/>
            </a:r>
            <a:br>
              <a:rPr lang="en-GB" dirty="0">
                <a:effectLst/>
              </a:rPr>
            </a:br>
            <a:r>
              <a:rPr lang="en-IN" dirty="0">
                <a:effectLst/>
              </a:rPr>
              <a:t/>
            </a:r>
            <a:br>
              <a:rPr lang="en-IN" dirty="0">
                <a:effectLst/>
              </a:rPr>
            </a:br>
            <a:endParaRPr lang="en-IN" sz="1800" dirty="0">
              <a:effectLst/>
            </a:endParaRPr>
          </a:p>
        </p:txBody>
      </p:sp>
      <p:sp>
        <p:nvSpPr>
          <p:cNvPr id="3" name="TextBox 2"/>
          <p:cNvSpPr txBox="1"/>
          <p:nvPr/>
        </p:nvSpPr>
        <p:spPr>
          <a:xfrm>
            <a:off x="499773" y="3579223"/>
            <a:ext cx="11181806" cy="1477328"/>
          </a:xfrm>
          <a:prstGeom prst="rect">
            <a:avLst/>
          </a:prstGeom>
          <a:noFill/>
        </p:spPr>
        <p:txBody>
          <a:bodyPr wrap="square" rtlCol="0">
            <a:spAutoFit/>
          </a:bodyPr>
          <a:lstStyle/>
          <a:p>
            <a:endParaRPr lang="en-GB" dirty="0"/>
          </a:p>
          <a:p>
            <a:r>
              <a:rPr lang="en-GB" dirty="0" err="1"/>
              <a:t>Goodcabs</a:t>
            </a:r>
            <a:r>
              <a:rPr lang="en-GB" dirty="0"/>
              <a:t> should collect additional data on </a:t>
            </a:r>
            <a:r>
              <a:rPr lang="en-GB" b="1" dirty="0"/>
              <a:t>customer demographics, trip purpose, driver performance, and ride ratings</a:t>
            </a:r>
            <a:r>
              <a:rPr lang="en-GB" dirty="0"/>
              <a:t> to gain deeper insights into customer </a:t>
            </a:r>
            <a:r>
              <a:rPr lang="en-GB" dirty="0" err="1"/>
              <a:t>behavior</a:t>
            </a:r>
            <a:r>
              <a:rPr lang="en-GB" dirty="0"/>
              <a:t>. Tracking </a:t>
            </a:r>
            <a:r>
              <a:rPr lang="en-GB" b="1" dirty="0"/>
              <a:t>ride duration, route efficiency, and traffic patterns</a:t>
            </a:r>
            <a:r>
              <a:rPr lang="en-GB" dirty="0"/>
              <a:t> can improve operational efficiency. Additionally, collecting </a:t>
            </a:r>
            <a:r>
              <a:rPr lang="en-GB" b="1" dirty="0"/>
              <a:t>market trends and competitor analysis</a:t>
            </a:r>
            <a:r>
              <a:rPr lang="en-GB" dirty="0"/>
              <a:t> will help in adapting to shifting demands and enhancing strategic decision-making for growth.</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8726" y="783771"/>
            <a:ext cx="1409700" cy="1409700"/>
          </a:xfrm>
          <a:prstGeom prst="rect">
            <a:avLst/>
          </a:prstGeom>
        </p:spPr>
      </p:pic>
    </p:spTree>
    <p:extLst>
      <p:ext uri="{BB962C8B-B14F-4D97-AF65-F5344CB8AC3E}">
        <p14:creationId xmlns:p14="http://schemas.microsoft.com/office/powerpoint/2010/main" val="34878495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389" y="233875"/>
            <a:ext cx="10353762" cy="1257300"/>
          </a:xfrm>
        </p:spPr>
        <p:txBody>
          <a:bodyPr/>
          <a:lstStyle/>
          <a:p>
            <a:r>
              <a:rPr lang="en-GB" dirty="0" smtClean="0"/>
              <a:t>INSIGHTS AND CONCLUSION </a:t>
            </a:r>
            <a:endParaRPr lang="en-IN" dirty="0"/>
          </a:p>
        </p:txBody>
      </p:sp>
      <p:sp>
        <p:nvSpPr>
          <p:cNvPr id="3" name="TextBox 2"/>
          <p:cNvSpPr txBox="1"/>
          <p:nvPr/>
        </p:nvSpPr>
        <p:spPr>
          <a:xfrm>
            <a:off x="36879" y="1062110"/>
            <a:ext cx="11938782" cy="5170646"/>
          </a:xfrm>
          <a:prstGeom prst="rect">
            <a:avLst/>
          </a:prstGeom>
          <a:noFill/>
        </p:spPr>
        <p:txBody>
          <a:bodyPr wrap="square" rtlCol="0">
            <a:spAutoFit/>
          </a:bodyPr>
          <a:lstStyle/>
          <a:p>
            <a:r>
              <a:rPr lang="en-GB" b="1" dirty="0"/>
              <a:t>Conclusion and Insights</a:t>
            </a:r>
          </a:p>
          <a:p>
            <a:pPr marL="285750" indent="-285750">
              <a:buFont typeface="Wingdings" panose="05000000000000000000" pitchFamily="2" charset="2"/>
              <a:buChar char="q"/>
            </a:pPr>
            <a:r>
              <a:rPr lang="en-GB" sz="2400" b="1" dirty="0">
                <a:solidFill>
                  <a:srgbClr val="0070C0"/>
                </a:solidFill>
              </a:rPr>
              <a:t>Strong Passenger Growth</a:t>
            </a:r>
            <a:r>
              <a:rPr lang="en-GB" sz="2400" dirty="0">
                <a:solidFill>
                  <a:srgbClr val="0070C0"/>
                </a:solidFill>
              </a:rPr>
              <a:t>:</a:t>
            </a:r>
            <a:br>
              <a:rPr lang="en-GB" sz="2400" dirty="0">
                <a:solidFill>
                  <a:srgbClr val="0070C0"/>
                </a:solidFill>
              </a:rPr>
            </a:br>
            <a:r>
              <a:rPr lang="en-GB" sz="2400" dirty="0" err="1">
                <a:solidFill>
                  <a:srgbClr val="0070C0"/>
                </a:solidFill>
              </a:rPr>
              <a:t>Goodcabs</a:t>
            </a:r>
            <a:r>
              <a:rPr lang="en-GB" sz="2400" dirty="0">
                <a:solidFill>
                  <a:srgbClr val="0070C0"/>
                </a:solidFill>
              </a:rPr>
              <a:t> has seen substantial growth in new passengers (177K) while maintaining a solid base of repeat passengers (61K). The balance between new and repeat passengers (2.89 ratio) shows a healthy service mix.</a:t>
            </a:r>
          </a:p>
          <a:p>
            <a:pPr marL="285750" indent="-285750">
              <a:buFont typeface="Wingdings" panose="05000000000000000000" pitchFamily="2" charset="2"/>
              <a:buChar char="q"/>
            </a:pPr>
            <a:r>
              <a:rPr lang="en-GB" sz="2400" b="1" dirty="0">
                <a:solidFill>
                  <a:srgbClr val="0070C0"/>
                </a:solidFill>
              </a:rPr>
              <a:t>Peak Demand Cities</a:t>
            </a:r>
            <a:r>
              <a:rPr lang="en-GB" sz="2400" dirty="0">
                <a:solidFill>
                  <a:srgbClr val="0070C0"/>
                </a:solidFill>
              </a:rPr>
              <a:t>:</a:t>
            </a:r>
            <a:br>
              <a:rPr lang="en-GB" sz="2400" dirty="0">
                <a:solidFill>
                  <a:srgbClr val="0070C0"/>
                </a:solidFill>
              </a:rPr>
            </a:br>
            <a:r>
              <a:rPr lang="en-GB" sz="2400" dirty="0">
                <a:solidFill>
                  <a:srgbClr val="0070C0"/>
                </a:solidFill>
              </a:rPr>
              <a:t>Cities like </a:t>
            </a:r>
            <a:r>
              <a:rPr lang="en-GB" sz="2400" b="1" dirty="0">
                <a:solidFill>
                  <a:srgbClr val="0070C0"/>
                </a:solidFill>
              </a:rPr>
              <a:t>Jaipur, Surat, and Lucknow</a:t>
            </a:r>
            <a:r>
              <a:rPr lang="en-GB" sz="2400" dirty="0">
                <a:solidFill>
                  <a:srgbClr val="0070C0"/>
                </a:solidFill>
              </a:rPr>
              <a:t> experience peak demand during the start of the year (January-February), while others like </a:t>
            </a:r>
            <a:r>
              <a:rPr lang="en-GB" sz="2400" b="1" dirty="0">
                <a:solidFill>
                  <a:srgbClr val="0070C0"/>
                </a:solidFill>
              </a:rPr>
              <a:t>Visakhapatnam and Mysore</a:t>
            </a:r>
            <a:r>
              <a:rPr lang="en-GB" sz="2400" dirty="0">
                <a:solidFill>
                  <a:srgbClr val="0070C0"/>
                </a:solidFill>
              </a:rPr>
              <a:t> face lower demand in summer months (May-June). Tailored strategies for high and low-demand periods can optimize operations.</a:t>
            </a:r>
          </a:p>
          <a:p>
            <a:pPr marL="285750" indent="-285750">
              <a:buFont typeface="Wingdings" panose="05000000000000000000" pitchFamily="2" charset="2"/>
              <a:buChar char="q"/>
            </a:pPr>
            <a:r>
              <a:rPr lang="en-GB" sz="2400" b="1" dirty="0">
                <a:solidFill>
                  <a:srgbClr val="0070C0"/>
                </a:solidFill>
              </a:rPr>
              <a:t>City-Specific Preferences</a:t>
            </a:r>
            <a:r>
              <a:rPr lang="en-GB" sz="2400" dirty="0">
                <a:solidFill>
                  <a:srgbClr val="0070C0"/>
                </a:solidFill>
              </a:rPr>
              <a:t>:</a:t>
            </a:r>
            <a:br>
              <a:rPr lang="en-GB" sz="2400" dirty="0">
                <a:solidFill>
                  <a:srgbClr val="0070C0"/>
                </a:solidFill>
              </a:rPr>
            </a:br>
            <a:r>
              <a:rPr lang="en-GB" sz="2400" b="1" dirty="0">
                <a:solidFill>
                  <a:srgbClr val="0070C0"/>
                </a:solidFill>
              </a:rPr>
              <a:t>Kochi</a:t>
            </a:r>
            <a:r>
              <a:rPr lang="en-GB" sz="2400" dirty="0">
                <a:solidFill>
                  <a:srgbClr val="0070C0"/>
                </a:solidFill>
              </a:rPr>
              <a:t> and </a:t>
            </a:r>
            <a:r>
              <a:rPr lang="en-GB" sz="2400" b="1" dirty="0">
                <a:solidFill>
                  <a:srgbClr val="0070C0"/>
                </a:solidFill>
              </a:rPr>
              <a:t>Vadodara</a:t>
            </a:r>
            <a:r>
              <a:rPr lang="en-GB" sz="2400" dirty="0">
                <a:solidFill>
                  <a:srgbClr val="0070C0"/>
                </a:solidFill>
              </a:rPr>
              <a:t> exhibit strong weekend preferences, whereas </a:t>
            </a:r>
            <a:r>
              <a:rPr lang="en-GB" sz="2400" b="1" dirty="0">
                <a:solidFill>
                  <a:srgbClr val="0070C0"/>
                </a:solidFill>
              </a:rPr>
              <a:t>Indore</a:t>
            </a:r>
            <a:r>
              <a:rPr lang="en-GB" sz="2400" dirty="0">
                <a:solidFill>
                  <a:srgbClr val="0070C0"/>
                </a:solidFill>
              </a:rPr>
              <a:t> and </a:t>
            </a:r>
            <a:r>
              <a:rPr lang="en-GB" sz="2400" b="1" dirty="0">
                <a:solidFill>
                  <a:srgbClr val="0070C0"/>
                </a:solidFill>
              </a:rPr>
              <a:t>Chandigarh</a:t>
            </a:r>
            <a:r>
              <a:rPr lang="en-GB" sz="2400" dirty="0">
                <a:solidFill>
                  <a:srgbClr val="0070C0"/>
                </a:solidFill>
              </a:rPr>
              <a:t> are more weekday-focused. Understanding these patterns helps in aligning driver resources and promotions effectively</a:t>
            </a:r>
            <a:r>
              <a:rPr lang="en-GB" sz="2400" dirty="0" smtClean="0">
                <a:solidFill>
                  <a:srgbClr val="0070C0"/>
                </a:solidFill>
              </a:rPr>
              <a:t>.</a:t>
            </a:r>
            <a:endParaRPr lang="en-GB" sz="2400" dirty="0">
              <a:solidFill>
                <a:srgbClr val="0070C0"/>
              </a:solidFill>
            </a:endParaRPr>
          </a:p>
        </p:txBody>
      </p:sp>
    </p:spTree>
    <p:extLst>
      <p:ext uri="{BB962C8B-B14F-4D97-AF65-F5344CB8AC3E}">
        <p14:creationId xmlns:p14="http://schemas.microsoft.com/office/powerpoint/2010/main" val="7157941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389" y="233875"/>
            <a:ext cx="10353762" cy="1257300"/>
          </a:xfrm>
        </p:spPr>
        <p:txBody>
          <a:bodyPr/>
          <a:lstStyle/>
          <a:p>
            <a:r>
              <a:rPr lang="en-GB" dirty="0" smtClean="0"/>
              <a:t>INSIGHTS AND CONCLUSION </a:t>
            </a:r>
            <a:endParaRPr lang="en-IN" dirty="0"/>
          </a:p>
        </p:txBody>
      </p:sp>
      <p:sp>
        <p:nvSpPr>
          <p:cNvPr id="3" name="TextBox 2"/>
          <p:cNvSpPr txBox="1"/>
          <p:nvPr/>
        </p:nvSpPr>
        <p:spPr>
          <a:xfrm>
            <a:off x="829389" y="1121843"/>
            <a:ext cx="11938782" cy="369332"/>
          </a:xfrm>
          <a:prstGeom prst="rect">
            <a:avLst/>
          </a:prstGeom>
          <a:noFill/>
        </p:spPr>
        <p:txBody>
          <a:bodyPr wrap="square" rtlCol="0">
            <a:spAutoFit/>
          </a:bodyPr>
          <a:lstStyle/>
          <a:p>
            <a:r>
              <a:rPr lang="en-GB" b="1" dirty="0"/>
              <a:t>Conclusion and </a:t>
            </a:r>
            <a:r>
              <a:rPr lang="en-GB" b="1" dirty="0" smtClean="0"/>
              <a:t>Insights</a:t>
            </a:r>
            <a:endParaRPr lang="en-GB" b="1" dirty="0"/>
          </a:p>
        </p:txBody>
      </p:sp>
      <p:sp>
        <p:nvSpPr>
          <p:cNvPr id="4" name="Rectangle 3"/>
          <p:cNvSpPr/>
          <p:nvPr/>
        </p:nvSpPr>
        <p:spPr>
          <a:xfrm>
            <a:off x="675249" y="1443841"/>
            <a:ext cx="11015003" cy="4154984"/>
          </a:xfrm>
          <a:prstGeom prst="rect">
            <a:avLst/>
          </a:prstGeom>
        </p:spPr>
        <p:txBody>
          <a:bodyPr wrap="square">
            <a:spAutoFit/>
          </a:bodyPr>
          <a:lstStyle/>
          <a:p>
            <a:pPr marL="285750" lvl="0" indent="-285750">
              <a:buFont typeface="Wingdings" panose="05000000000000000000" pitchFamily="2" charset="2"/>
              <a:buChar char="q"/>
            </a:pPr>
            <a:r>
              <a:rPr lang="en-GB" sz="2400" b="1" dirty="0">
                <a:solidFill>
                  <a:srgbClr val="7030A0"/>
                </a:solidFill>
              </a:rPr>
              <a:t>Passenger Satisfaction</a:t>
            </a:r>
            <a:r>
              <a:rPr lang="en-GB" sz="2400" dirty="0">
                <a:solidFill>
                  <a:srgbClr val="7030A0"/>
                </a:solidFill>
              </a:rPr>
              <a:t>:</a:t>
            </a:r>
            <a:br>
              <a:rPr lang="en-GB" sz="2400" dirty="0">
                <a:solidFill>
                  <a:srgbClr val="7030A0"/>
                </a:solidFill>
              </a:rPr>
            </a:br>
            <a:r>
              <a:rPr lang="en-GB" sz="2400" b="1" dirty="0">
                <a:solidFill>
                  <a:srgbClr val="7030A0"/>
                </a:solidFill>
              </a:rPr>
              <a:t>Mysore</a:t>
            </a:r>
            <a:r>
              <a:rPr lang="en-GB" sz="2400" dirty="0">
                <a:solidFill>
                  <a:srgbClr val="7030A0"/>
                </a:solidFill>
              </a:rPr>
              <a:t>, </a:t>
            </a:r>
            <a:r>
              <a:rPr lang="en-GB" sz="2400" b="1" dirty="0">
                <a:solidFill>
                  <a:srgbClr val="7030A0"/>
                </a:solidFill>
              </a:rPr>
              <a:t>Coimbatore</a:t>
            </a:r>
            <a:r>
              <a:rPr lang="en-GB" sz="2400" dirty="0">
                <a:solidFill>
                  <a:srgbClr val="7030A0"/>
                </a:solidFill>
              </a:rPr>
              <a:t>, and </a:t>
            </a:r>
            <a:r>
              <a:rPr lang="en-GB" sz="2400" b="1" dirty="0">
                <a:solidFill>
                  <a:srgbClr val="7030A0"/>
                </a:solidFill>
              </a:rPr>
              <a:t>Chandigarh</a:t>
            </a:r>
            <a:r>
              <a:rPr lang="en-GB" sz="2400" dirty="0">
                <a:solidFill>
                  <a:srgbClr val="7030A0"/>
                </a:solidFill>
              </a:rPr>
              <a:t> lead in passenger ratings, suggesting high service quality, while </a:t>
            </a:r>
            <a:r>
              <a:rPr lang="en-GB" sz="2400" b="1" dirty="0">
                <a:solidFill>
                  <a:srgbClr val="7030A0"/>
                </a:solidFill>
              </a:rPr>
              <a:t>Vadodara</a:t>
            </a:r>
            <a:r>
              <a:rPr lang="en-GB" sz="2400" dirty="0">
                <a:solidFill>
                  <a:srgbClr val="7030A0"/>
                </a:solidFill>
              </a:rPr>
              <a:t> and </a:t>
            </a:r>
            <a:r>
              <a:rPr lang="en-GB" sz="2400" b="1" dirty="0">
                <a:solidFill>
                  <a:srgbClr val="7030A0"/>
                </a:solidFill>
              </a:rPr>
              <a:t>Surat</a:t>
            </a:r>
            <a:r>
              <a:rPr lang="en-GB" sz="2400" dirty="0">
                <a:solidFill>
                  <a:srgbClr val="7030A0"/>
                </a:solidFill>
              </a:rPr>
              <a:t> need improvement in customer satisfaction.</a:t>
            </a:r>
          </a:p>
          <a:p>
            <a:pPr marL="285750" lvl="0" indent="-285750">
              <a:buFont typeface="Wingdings" panose="05000000000000000000" pitchFamily="2" charset="2"/>
              <a:buChar char="q"/>
            </a:pPr>
            <a:r>
              <a:rPr lang="en-GB" sz="2400" b="1" dirty="0">
                <a:solidFill>
                  <a:srgbClr val="7030A0"/>
                </a:solidFill>
              </a:rPr>
              <a:t>Repeat Passenger </a:t>
            </a:r>
            <a:r>
              <a:rPr lang="en-GB" sz="2400" b="1" dirty="0" err="1">
                <a:solidFill>
                  <a:srgbClr val="7030A0"/>
                </a:solidFill>
              </a:rPr>
              <a:t>Behavior</a:t>
            </a:r>
            <a:r>
              <a:rPr lang="en-GB" sz="2400" dirty="0">
                <a:solidFill>
                  <a:srgbClr val="7030A0"/>
                </a:solidFill>
              </a:rPr>
              <a:t>:</a:t>
            </a:r>
            <a:br>
              <a:rPr lang="en-GB" sz="2400" dirty="0">
                <a:solidFill>
                  <a:srgbClr val="7030A0"/>
                </a:solidFill>
              </a:rPr>
            </a:br>
            <a:r>
              <a:rPr lang="en-GB" sz="2400" b="1" dirty="0">
                <a:solidFill>
                  <a:srgbClr val="7030A0"/>
                </a:solidFill>
              </a:rPr>
              <a:t>Jaipur</a:t>
            </a:r>
            <a:r>
              <a:rPr lang="en-GB" sz="2400" dirty="0">
                <a:solidFill>
                  <a:srgbClr val="7030A0"/>
                </a:solidFill>
              </a:rPr>
              <a:t> and </a:t>
            </a:r>
            <a:r>
              <a:rPr lang="en-GB" sz="2400" b="1" dirty="0">
                <a:solidFill>
                  <a:srgbClr val="7030A0"/>
                </a:solidFill>
              </a:rPr>
              <a:t>Lucknow</a:t>
            </a:r>
            <a:r>
              <a:rPr lang="en-GB" sz="2400" dirty="0">
                <a:solidFill>
                  <a:srgbClr val="7030A0"/>
                </a:solidFill>
              </a:rPr>
              <a:t> have the highest repeat passenger frequency, particularly for those taking 2 or more trips, indicating strong loyalty. Targeting loyalty incentives in these cities will further boost repeat business.</a:t>
            </a:r>
          </a:p>
          <a:p>
            <a:pPr marL="285750" lvl="0" indent="-285750">
              <a:buFont typeface="Wingdings" panose="05000000000000000000" pitchFamily="2" charset="2"/>
              <a:buChar char="q"/>
            </a:pPr>
            <a:r>
              <a:rPr lang="en-GB" sz="2400" b="1" dirty="0">
                <a:solidFill>
                  <a:srgbClr val="7030A0"/>
                </a:solidFill>
              </a:rPr>
              <a:t>Improvement Areas</a:t>
            </a:r>
            <a:r>
              <a:rPr lang="en-GB" sz="2400" dirty="0">
                <a:solidFill>
                  <a:srgbClr val="7030A0"/>
                </a:solidFill>
              </a:rPr>
              <a:t>:</a:t>
            </a:r>
            <a:br>
              <a:rPr lang="en-GB" sz="2400" dirty="0">
                <a:solidFill>
                  <a:srgbClr val="7030A0"/>
                </a:solidFill>
              </a:rPr>
            </a:br>
            <a:r>
              <a:rPr lang="en-GB" sz="2400" dirty="0">
                <a:solidFill>
                  <a:srgbClr val="7030A0"/>
                </a:solidFill>
              </a:rPr>
              <a:t>Focus on enhancing service quality and customer satisfaction in cities with lower ratings and repeat passenger contributions. Promotions and targeted campaigns during off-peak seasons in low-demand cities can also improve ridership.</a:t>
            </a:r>
          </a:p>
        </p:txBody>
      </p:sp>
    </p:spTree>
    <p:extLst>
      <p:ext uri="{BB962C8B-B14F-4D97-AF65-F5344CB8AC3E}">
        <p14:creationId xmlns:p14="http://schemas.microsoft.com/office/powerpoint/2010/main" val="41472710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981" y="0"/>
            <a:ext cx="10353762" cy="1257300"/>
          </a:xfrm>
        </p:spPr>
        <p:txBody>
          <a:bodyPr/>
          <a:lstStyle/>
          <a:p>
            <a:r>
              <a:rPr lang="en-GB" dirty="0" smtClean="0"/>
              <a:t>DASHBOARD</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57" y="1257300"/>
            <a:ext cx="11296357" cy="5384494"/>
          </a:xfrm>
          <a:prstGeom prst="rect">
            <a:avLst/>
          </a:prstGeom>
        </p:spPr>
      </p:pic>
    </p:spTree>
    <p:extLst>
      <p:ext uri="{BB962C8B-B14F-4D97-AF65-F5344CB8AC3E}">
        <p14:creationId xmlns:p14="http://schemas.microsoft.com/office/powerpoint/2010/main" val="6401827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39150" y="400050"/>
            <a:ext cx="1883093" cy="1409700"/>
          </a:xfrm>
          <a:prstGeom prst="rect">
            <a:avLst/>
          </a:prstGeom>
        </p:spPr>
      </p:pic>
      <p:sp>
        <p:nvSpPr>
          <p:cNvPr id="2" name="Title 1"/>
          <p:cNvSpPr>
            <a:spLocks noGrp="1"/>
          </p:cNvSpPr>
          <p:nvPr>
            <p:ph type="title"/>
          </p:nvPr>
        </p:nvSpPr>
        <p:spPr/>
        <p:txBody>
          <a:bodyPr/>
          <a:lstStyle/>
          <a:p>
            <a:r>
              <a:rPr lang="en-GB" dirty="0" smtClean="0"/>
              <a:t>GOAL</a:t>
            </a:r>
            <a:endParaRPr lang="en-IN" dirty="0"/>
          </a:p>
        </p:txBody>
      </p:sp>
      <p:sp>
        <p:nvSpPr>
          <p:cNvPr id="3" name="Content Placeholder 2"/>
          <p:cNvSpPr>
            <a:spLocks noGrp="1"/>
          </p:cNvSpPr>
          <p:nvPr>
            <p:ph idx="1"/>
          </p:nvPr>
        </p:nvSpPr>
        <p:spPr/>
        <p:txBody>
          <a:bodyPr/>
          <a:lstStyle/>
          <a:p>
            <a:r>
              <a:rPr lang="en-GB" dirty="0"/>
              <a:t>Goodcabs, established two years ago, is a cab service company dedicated to providing quality transportation while uplifting local economies in tier-2 Indian </a:t>
            </a:r>
            <a:r>
              <a:rPr lang="en-GB" dirty="0" smtClean="0"/>
              <a:t>cities.</a:t>
            </a:r>
          </a:p>
          <a:p>
            <a:pPr marL="36900" indent="0">
              <a:buNone/>
            </a:pPr>
            <a:r>
              <a:rPr lang="en-GB" sz="4600" dirty="0">
                <a:latin typeface="+mj-lt"/>
                <a:ea typeface="+mj-ea"/>
                <a:cs typeface="Trebuchet MS"/>
              </a:rPr>
              <a:t>Objective</a:t>
            </a:r>
          </a:p>
          <a:p>
            <a:r>
              <a:rPr lang="en-GB" dirty="0"/>
              <a:t>This presentation aims to </a:t>
            </a:r>
            <a:r>
              <a:rPr lang="en-GB" dirty="0" smtClean="0"/>
              <a:t>analyse </a:t>
            </a:r>
            <a:r>
              <a:rPr lang="en-GB" dirty="0"/>
              <a:t>Goodcabs' performance across key metrics—trip volume, passenger satisfaction, repeat passenger rate, trip distribution, and the balance between new and repeat passengers—to identify areas for growth </a:t>
            </a:r>
            <a:r>
              <a:rPr lang="en-GB" dirty="0" smtClean="0"/>
              <a:t>and improvement.</a:t>
            </a:r>
            <a:endParaRPr lang="en-GB" dirty="0"/>
          </a:p>
          <a:p>
            <a:endParaRPr lang="en-IN" dirty="0"/>
          </a:p>
        </p:txBody>
      </p:sp>
    </p:spTree>
    <p:extLst>
      <p:ext uri="{BB962C8B-B14F-4D97-AF65-F5344CB8AC3E}">
        <p14:creationId xmlns:p14="http://schemas.microsoft.com/office/powerpoint/2010/main" val="37870183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06" y="-19342"/>
            <a:ext cx="10353762" cy="1257300"/>
          </a:xfrm>
        </p:spPr>
        <p:txBody>
          <a:bodyPr/>
          <a:lstStyle/>
          <a:p>
            <a:r>
              <a:rPr lang="en-GB" dirty="0" smtClean="0"/>
              <a:t>DASHBOARD</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768" y="1002827"/>
            <a:ext cx="11493910" cy="5620042"/>
          </a:xfrm>
          <a:prstGeom prst="rect">
            <a:avLst/>
          </a:prstGeom>
        </p:spPr>
      </p:pic>
    </p:spTree>
    <p:extLst>
      <p:ext uri="{BB962C8B-B14F-4D97-AF65-F5344CB8AC3E}">
        <p14:creationId xmlns:p14="http://schemas.microsoft.com/office/powerpoint/2010/main" val="29765327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98474"/>
            <a:ext cx="10353762" cy="998806"/>
          </a:xfrm>
        </p:spPr>
        <p:txBody>
          <a:bodyPr/>
          <a:lstStyle/>
          <a:p>
            <a:r>
              <a:rPr lang="en-GB" dirty="0" smtClean="0"/>
              <a:t>DASHBOARD</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717" y="900333"/>
            <a:ext cx="10678839" cy="5816906"/>
          </a:xfrm>
          <a:prstGeom prst="rect">
            <a:avLst/>
          </a:prstGeom>
        </p:spPr>
      </p:pic>
    </p:spTree>
    <p:extLst>
      <p:ext uri="{BB962C8B-B14F-4D97-AF65-F5344CB8AC3E}">
        <p14:creationId xmlns:p14="http://schemas.microsoft.com/office/powerpoint/2010/main" val="9506542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04503" y="2284911"/>
            <a:ext cx="11952514" cy="0"/>
          </a:xfrm>
          <a:prstGeom prst="line">
            <a:avLst/>
          </a:prstGeom>
          <a:ln>
            <a:solidFill>
              <a:srgbClr val="FFC000"/>
            </a:solidFill>
          </a:ln>
        </p:spPr>
        <p:style>
          <a:lnRef idx="3">
            <a:schemeClr val="dk1"/>
          </a:lnRef>
          <a:fillRef idx="0">
            <a:schemeClr val="dk1"/>
          </a:fillRef>
          <a:effectRef idx="2">
            <a:schemeClr val="dk1"/>
          </a:effectRef>
          <a:fontRef idx="minor">
            <a:schemeClr val="tx1"/>
          </a:fontRef>
        </p:style>
      </p:cxnSp>
      <p:sp>
        <p:nvSpPr>
          <p:cNvPr id="6" name="Rectangle 5"/>
          <p:cNvSpPr/>
          <p:nvPr/>
        </p:nvSpPr>
        <p:spPr>
          <a:xfrm>
            <a:off x="104503" y="156754"/>
            <a:ext cx="11821885" cy="2128157"/>
          </a:xfrm>
          <a:prstGeom prst="rect">
            <a:avLst/>
          </a:prstGeom>
          <a:gradFill>
            <a:gsLst>
              <a:gs pos="87000">
                <a:schemeClr val="accent6">
                  <a:alpha val="6000"/>
                </a:schemeClr>
              </a:gs>
              <a:gs pos="100000">
                <a:srgbClr val="B16F32"/>
              </a:gs>
              <a:gs pos="0">
                <a:schemeClr val="accent4">
                  <a:tint val="96000"/>
                  <a:lumMod val="104000"/>
                </a:schemeClr>
              </a:gs>
              <a:gs pos="100000">
                <a:schemeClr val="accent4">
                  <a:shade val="90000"/>
                  <a:lumMod val="90000"/>
                </a:schemeClr>
              </a:gs>
            </a:gsLst>
            <a:lin ang="5400000" scaled="1"/>
          </a:gradFill>
        </p:spPr>
        <p:style>
          <a:lnRef idx="1">
            <a:schemeClr val="accent4"/>
          </a:lnRef>
          <a:fillRef idx="3">
            <a:schemeClr val="accent4"/>
          </a:fillRef>
          <a:effectRef idx="2">
            <a:schemeClr val="accent4"/>
          </a:effectRef>
          <a:fontRef idx="minor">
            <a:schemeClr val="lt1"/>
          </a:fontRef>
        </p:style>
        <p:txBody>
          <a:bodyPr rtlCol="0" anchor="ctr"/>
          <a:lstStyle/>
          <a:p>
            <a:pPr lvl="0" algn="ctr"/>
            <a:r>
              <a:rPr lang="en-US" sz="5400" b="1" dirty="0">
                <a:ln w="9525">
                  <a:solidFill>
                    <a:prstClr val="black"/>
                  </a:solidFill>
                  <a:prstDash val="solid"/>
                </a:ln>
                <a:solidFill>
                  <a:srgbClr val="A19574"/>
                </a:solidFill>
                <a:effectLst>
                  <a:outerShdw blurRad="12700" dist="38100" dir="2700000" algn="tl" rotWithShape="0">
                    <a:srgbClr val="A19574">
                      <a:lumMod val="60000"/>
                      <a:lumOff val="40000"/>
                    </a:srgbClr>
                  </a:outerShdw>
                </a:effectLst>
              </a:rPr>
              <a:t>THANK YOU</a:t>
            </a:r>
          </a:p>
        </p:txBody>
      </p:sp>
      <p:sp>
        <p:nvSpPr>
          <p:cNvPr id="2" name="Rectangle 1"/>
          <p:cNvSpPr/>
          <p:nvPr/>
        </p:nvSpPr>
        <p:spPr>
          <a:xfrm>
            <a:off x="1058091" y="2416629"/>
            <a:ext cx="8085909" cy="646331"/>
          </a:xfrm>
          <a:prstGeom prst="rect">
            <a:avLst/>
          </a:prstGeom>
        </p:spPr>
        <p:txBody>
          <a:bodyPr wrap="square">
            <a:spAutoFit/>
          </a:bodyPr>
          <a:lstStyle/>
          <a:p>
            <a:r>
              <a:rPr lang="en-GB" dirty="0"/>
              <a:t>🌟 Huge thanks to Codebasics, Dhaval Patel, and Hemanand Vadivel for their inspiring challenges that push me to sharpen my data analytics skills!</a:t>
            </a:r>
            <a:endParaRPr lang="en-IN" dirty="0"/>
          </a:p>
        </p:txBody>
      </p:sp>
    </p:spTree>
    <p:extLst>
      <p:ext uri="{BB962C8B-B14F-4D97-AF65-F5344CB8AC3E}">
        <p14:creationId xmlns:p14="http://schemas.microsoft.com/office/powerpoint/2010/main" val="24453967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1055077"/>
          </a:xfrm>
        </p:spPr>
        <p:txBody>
          <a:bodyPr/>
          <a:lstStyle/>
          <a:p>
            <a:r>
              <a:rPr lang="en-GB" dirty="0" smtClean="0"/>
              <a:t>TASK</a:t>
            </a:r>
            <a:endParaRPr lang="en-IN" dirty="0"/>
          </a:p>
        </p:txBody>
      </p:sp>
      <p:sp>
        <p:nvSpPr>
          <p:cNvPr id="5" name="Content Placeholder 4"/>
          <p:cNvSpPr>
            <a:spLocks noGrp="1"/>
          </p:cNvSpPr>
          <p:nvPr>
            <p:ph idx="1"/>
          </p:nvPr>
        </p:nvSpPr>
        <p:spPr>
          <a:xfrm>
            <a:off x="913795" y="773723"/>
            <a:ext cx="10353762" cy="5936565"/>
          </a:xfrm>
        </p:spPr>
        <p:txBody>
          <a:bodyPr>
            <a:normAutofit fontScale="92500" lnSpcReduction="20000"/>
          </a:bodyPr>
          <a:lstStyle/>
          <a:p>
            <a:r>
              <a:rPr lang="en-GB" b="1" dirty="0"/>
              <a:t>Task Breakdown:</a:t>
            </a:r>
          </a:p>
          <a:p>
            <a:r>
              <a:rPr lang="en-GB" b="1" dirty="0"/>
              <a:t>Data Analysis:</a:t>
            </a:r>
            <a:endParaRPr lang="en-GB" dirty="0"/>
          </a:p>
          <a:p>
            <a:pPr lvl="1"/>
            <a:r>
              <a:rPr lang="en-GB" dirty="0"/>
              <a:t>Review the </a:t>
            </a:r>
            <a:r>
              <a:rPr lang="en-GB" dirty="0" smtClean="0"/>
              <a:t>data </a:t>
            </a:r>
            <a:r>
              <a:rPr lang="en-GB" dirty="0"/>
              <a:t>and </a:t>
            </a:r>
            <a:r>
              <a:rPr lang="en-GB" dirty="0" err="1"/>
              <a:t>analyze</a:t>
            </a:r>
            <a:r>
              <a:rPr lang="en-GB" dirty="0"/>
              <a:t> datasets thoroughly to understand key metrics: trip volume, passenger satisfaction, repeat passenger rate, trip distribution, and balance between new and repeat passengers.</a:t>
            </a:r>
          </a:p>
          <a:p>
            <a:r>
              <a:rPr lang="en-GB" b="1" dirty="0"/>
              <a:t>Question Reference:</a:t>
            </a:r>
            <a:endParaRPr lang="en-GB" dirty="0"/>
          </a:p>
          <a:p>
            <a:pPr lvl="1"/>
            <a:r>
              <a:rPr lang="en-GB" dirty="0" smtClean="0"/>
              <a:t>We Started </a:t>
            </a:r>
            <a:r>
              <a:rPr lang="en-GB" dirty="0"/>
              <a:t>analysis by referring to the 'primary_and_secondary_questions.pdf' for guidance. </a:t>
            </a:r>
            <a:r>
              <a:rPr lang="en-GB" dirty="0" smtClean="0"/>
              <a:t>We use tools like SQL</a:t>
            </a:r>
            <a:r>
              <a:rPr lang="en-GB" dirty="0"/>
              <a:t>, Power </a:t>
            </a:r>
            <a:r>
              <a:rPr lang="en-GB" dirty="0" smtClean="0"/>
              <a:t>BI to </a:t>
            </a:r>
            <a:r>
              <a:rPr lang="en-GB" dirty="0"/>
              <a:t>answer these questions.</a:t>
            </a:r>
          </a:p>
          <a:p>
            <a:r>
              <a:rPr lang="en-GB" b="1" dirty="0"/>
              <a:t>Dashboard Design:</a:t>
            </a:r>
            <a:endParaRPr lang="en-GB" dirty="0"/>
          </a:p>
          <a:p>
            <a:pPr lvl="1"/>
            <a:r>
              <a:rPr lang="en-GB" dirty="0" smtClean="0"/>
              <a:t>Created </a:t>
            </a:r>
            <a:r>
              <a:rPr lang="en-GB" dirty="0"/>
              <a:t>a clear, self-explanatory dashboard showcasing your metrics and analysis for easy understanding.</a:t>
            </a:r>
          </a:p>
          <a:p>
            <a:r>
              <a:rPr lang="en-GB" b="1" dirty="0"/>
              <a:t>Ad-Hoc Requests:</a:t>
            </a:r>
            <a:endParaRPr lang="en-GB" dirty="0"/>
          </a:p>
          <a:p>
            <a:pPr lvl="1"/>
            <a:r>
              <a:rPr lang="en-GB" dirty="0" smtClean="0"/>
              <a:t>We Refer </a:t>
            </a:r>
            <a:r>
              <a:rPr lang="en-GB" dirty="0"/>
              <a:t>to the 'ad-hoc-requests.pdf' to address business-specific questions and generate necessary SQL-based reports.</a:t>
            </a:r>
          </a:p>
          <a:p>
            <a:r>
              <a:rPr lang="en-GB" b="1" dirty="0"/>
              <a:t>Presentation:</a:t>
            </a:r>
            <a:endParaRPr lang="en-GB" dirty="0"/>
          </a:p>
          <a:p>
            <a:pPr lvl="1"/>
            <a:r>
              <a:rPr lang="en-GB" dirty="0"/>
              <a:t>Prepare a convincing presentation to present the findings to the Chief of Operations.</a:t>
            </a:r>
          </a:p>
          <a:p>
            <a:endParaRPr lang="en-IN"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002130" y="68873"/>
            <a:ext cx="1883093" cy="1409700"/>
          </a:xfrm>
          <a:prstGeom prst="rect">
            <a:avLst/>
          </a:prstGeom>
        </p:spPr>
      </p:pic>
    </p:spTree>
    <p:extLst>
      <p:ext uri="{BB962C8B-B14F-4D97-AF65-F5344CB8AC3E}">
        <p14:creationId xmlns:p14="http://schemas.microsoft.com/office/powerpoint/2010/main" val="19669896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KEY INSIGHTS</a:t>
            </a:r>
            <a:endParaRPr lang="en-IN" dirty="0"/>
          </a:p>
        </p:txBody>
      </p:sp>
      <p:sp>
        <p:nvSpPr>
          <p:cNvPr id="4" name="Rectangle 1"/>
          <p:cNvSpPr>
            <a:spLocks noGrp="1" noChangeArrowheads="1"/>
          </p:cNvSpPr>
          <p:nvPr>
            <p:ph idx="1"/>
          </p:nvPr>
        </p:nvSpPr>
        <p:spPr bwMode="auto">
          <a:xfrm>
            <a:off x="1860011" y="2702688"/>
            <a:ext cx="940754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New Passengers</a:t>
            </a:r>
            <a:r>
              <a:rPr kumimoji="0" lang="en-US" altLang="en-US" sz="1800" b="0" i="0" u="none" strike="noStrike" cap="none" normalizeH="0" baseline="0" dirty="0" smtClean="0">
                <a:ln>
                  <a:noFill/>
                </a:ln>
                <a:solidFill>
                  <a:schemeClr val="tx1"/>
                </a:solidFill>
                <a:effectLst/>
                <a:latin typeface="Arial" panose="020B0604020202020204" pitchFamily="34" charset="0"/>
              </a:rPr>
              <a:t>: We have on boarded 177K new passengers, which is a key indicator of our growth in the market.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Repeat Passengers</a:t>
            </a:r>
            <a:r>
              <a:rPr kumimoji="0" lang="en-US" altLang="en-US" sz="1800" b="0" i="0" u="none" strike="noStrike" cap="none" normalizeH="0" baseline="0" dirty="0" smtClean="0">
                <a:ln>
                  <a:noFill/>
                </a:ln>
                <a:solidFill>
                  <a:schemeClr val="tx1"/>
                </a:solidFill>
                <a:effectLst/>
                <a:latin typeface="Arial" panose="020B0604020202020204" pitchFamily="34" charset="0"/>
              </a:rPr>
              <a:t>: 61K repeat passengers show that many customers are satisfied and returning.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New vs. Repeated Trips Ratio</a:t>
            </a:r>
            <a:r>
              <a:rPr kumimoji="0" lang="en-US" altLang="en-US" sz="1800" b="0" i="0" u="none" strike="noStrike" cap="none" normalizeH="0" baseline="0" dirty="0" smtClean="0">
                <a:ln>
                  <a:noFill/>
                </a:ln>
                <a:solidFill>
                  <a:schemeClr val="tx1"/>
                </a:solidFill>
                <a:effectLst/>
                <a:latin typeface="Arial" panose="020B0604020202020204" pitchFamily="34" charset="0"/>
              </a:rPr>
              <a:t>: A ratio of 2.89 indicates that while we are acquiring new customers, repeat business is growing steadily.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Max and Min Trip Distances</a:t>
            </a:r>
            <a:r>
              <a:rPr kumimoji="0" lang="en-US" altLang="en-US" sz="1800" b="0" i="0" u="none" strike="noStrike" cap="none" normalizeH="0" baseline="0" dirty="0" smtClean="0">
                <a:ln>
                  <a:noFill/>
                </a:ln>
                <a:solidFill>
                  <a:schemeClr val="tx1"/>
                </a:solidFill>
                <a:effectLst/>
                <a:latin typeface="Arial" panose="020B0604020202020204" pitchFamily="34" charset="0"/>
              </a:rPr>
              <a:t>: he longest trip is 45 km, and the shortest is 5 km, which reflects the variety of service offerings.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Average Fare per KM</a:t>
            </a:r>
            <a:r>
              <a:rPr kumimoji="0" lang="en-US" altLang="en-US" sz="1800" b="0" i="0" u="none" strike="noStrike" cap="none" normalizeH="0" baseline="0" dirty="0" smtClean="0">
                <a:ln>
                  <a:noFill/>
                </a:ln>
                <a:solidFill>
                  <a:schemeClr val="tx1"/>
                </a:solidFill>
                <a:effectLst/>
                <a:latin typeface="Arial" panose="020B0604020202020204" pitchFamily="34" charset="0"/>
              </a:rPr>
              <a:t>: The average fare per kilometer is ₹13.28, which we need to monitor for pricing strategy adjustments.</a:t>
            </a:r>
          </a:p>
        </p:txBody>
      </p:sp>
      <p:pic>
        <p:nvPicPr>
          <p:cNvPr id="6" name="Picture 5"/>
          <p:cNvPicPr>
            <a:picLocks noChangeAspect="1"/>
          </p:cNvPicPr>
          <p:nvPr/>
        </p:nvPicPr>
        <p:blipFill>
          <a:blip r:embed="rId2"/>
          <a:stretch>
            <a:fillRect/>
          </a:stretch>
        </p:blipFill>
        <p:spPr>
          <a:xfrm>
            <a:off x="2183569" y="5664963"/>
            <a:ext cx="8134350" cy="704850"/>
          </a:xfrm>
          <a:prstGeom prst="rect">
            <a:avLst/>
          </a:prstGeom>
        </p:spPr>
      </p:pic>
      <p:pic>
        <p:nvPicPr>
          <p:cNvPr id="7" name="Picture 6"/>
          <p:cNvPicPr>
            <a:picLocks noChangeAspect="1"/>
          </p:cNvPicPr>
          <p:nvPr/>
        </p:nvPicPr>
        <p:blipFill>
          <a:blip r:embed="rId3"/>
          <a:stretch>
            <a:fillRect/>
          </a:stretch>
        </p:blipFill>
        <p:spPr>
          <a:xfrm>
            <a:off x="1655224" y="1660907"/>
            <a:ext cx="8543925" cy="638175"/>
          </a:xfrm>
          <a:prstGeom prst="rect">
            <a:avLst/>
          </a:prstGeom>
        </p:spPr>
      </p:pic>
      <p:pic>
        <p:nvPicPr>
          <p:cNvPr id="8" name="Picture 7"/>
          <p:cNvPicPr>
            <a:picLocks noChangeAspect="1"/>
          </p:cNvPicPr>
          <p:nvPr/>
        </p:nvPicPr>
        <p:blipFill>
          <a:blip r:embed="rId4"/>
          <a:stretch>
            <a:fillRect/>
          </a:stretch>
        </p:blipFill>
        <p:spPr>
          <a:xfrm>
            <a:off x="188887" y="2702688"/>
            <a:ext cx="1362075" cy="3314700"/>
          </a:xfrm>
          <a:prstGeom prst="rect">
            <a:avLst/>
          </a:prstGeom>
        </p:spPr>
      </p:pic>
      <p:pic>
        <p:nvPicPr>
          <p:cNvPr id="9" name="Picture 8"/>
          <p:cNvPicPr>
            <a:picLocks noChangeAspect="1"/>
          </p:cNvPicPr>
          <p:nvPr/>
        </p:nvPicPr>
        <p:blipFill>
          <a:blip r:embed="rId5"/>
          <a:stretch>
            <a:fillRect/>
          </a:stretch>
        </p:blipFill>
        <p:spPr>
          <a:xfrm>
            <a:off x="9782357" y="117921"/>
            <a:ext cx="1883827" cy="1414395"/>
          </a:xfrm>
          <a:prstGeom prst="rect">
            <a:avLst/>
          </a:prstGeom>
        </p:spPr>
      </p:pic>
    </p:spTree>
    <p:extLst>
      <p:ext uri="{BB962C8B-B14F-4D97-AF65-F5344CB8AC3E}">
        <p14:creationId xmlns:p14="http://schemas.microsoft.com/office/powerpoint/2010/main" val="22995076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62" y="-35609"/>
            <a:ext cx="10353762" cy="868973"/>
          </a:xfrm>
        </p:spPr>
        <p:txBody>
          <a:bodyPr/>
          <a:lstStyle/>
          <a:p>
            <a:r>
              <a:rPr lang="en-IN" dirty="0">
                <a:effectLst/>
              </a:rPr>
              <a:t>Business Requests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002130" y="68873"/>
            <a:ext cx="1883093" cy="1409700"/>
          </a:xfrm>
          <a:prstGeom prst="rect">
            <a:avLst/>
          </a:prstGeom>
        </p:spPr>
      </p:pic>
      <p:sp>
        <p:nvSpPr>
          <p:cNvPr id="7" name="Rounded Rectangle 6"/>
          <p:cNvSpPr/>
          <p:nvPr/>
        </p:nvSpPr>
        <p:spPr>
          <a:xfrm>
            <a:off x="0" y="998805"/>
            <a:ext cx="4107766" cy="34184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IN" b="1" dirty="0"/>
              <a:t>Business Request - 1: City-Level Fare and Trip Summary Report</a:t>
            </a:r>
            <a:r>
              <a:rPr lang="en-IN" b="1" dirty="0" smtClean="0"/>
              <a:t>: </a:t>
            </a:r>
            <a:r>
              <a:rPr lang="en-IN" dirty="0" smtClean="0"/>
              <a:t>Generate </a:t>
            </a:r>
            <a:r>
              <a:rPr lang="en-IN" dirty="0"/>
              <a:t>a report that displays the total trips, average fare per km, average fare per trip, and the percentage contribution of each city's trips to the overall trips. This report will help in assessing trip volume, pricing efficiency, and each city's contribution to the overall trip count.</a:t>
            </a:r>
          </a:p>
        </p:txBody>
      </p:sp>
      <p:pic>
        <p:nvPicPr>
          <p:cNvPr id="12" name="Picture 11"/>
          <p:cNvPicPr>
            <a:picLocks noChangeAspect="1"/>
          </p:cNvPicPr>
          <p:nvPr/>
        </p:nvPicPr>
        <p:blipFill>
          <a:blip r:embed="rId4"/>
          <a:stretch>
            <a:fillRect/>
          </a:stretch>
        </p:blipFill>
        <p:spPr>
          <a:xfrm>
            <a:off x="4781550" y="1058151"/>
            <a:ext cx="7410450" cy="2981325"/>
          </a:xfrm>
          <a:prstGeom prst="rect">
            <a:avLst/>
          </a:prstGeom>
        </p:spPr>
      </p:pic>
      <p:pic>
        <p:nvPicPr>
          <p:cNvPr id="13" name="Picture 12"/>
          <p:cNvPicPr>
            <a:picLocks noChangeAspect="1"/>
          </p:cNvPicPr>
          <p:nvPr/>
        </p:nvPicPr>
        <p:blipFill>
          <a:blip r:embed="rId5"/>
          <a:stretch>
            <a:fillRect/>
          </a:stretch>
        </p:blipFill>
        <p:spPr>
          <a:xfrm>
            <a:off x="2880212" y="4264263"/>
            <a:ext cx="7473609" cy="2276475"/>
          </a:xfrm>
          <a:prstGeom prst="rect">
            <a:avLst/>
          </a:prstGeom>
        </p:spPr>
      </p:pic>
    </p:spTree>
    <p:extLst>
      <p:ext uri="{BB962C8B-B14F-4D97-AF65-F5344CB8AC3E}">
        <p14:creationId xmlns:p14="http://schemas.microsoft.com/office/powerpoint/2010/main" val="3038618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62" y="-35609"/>
            <a:ext cx="10353762" cy="868973"/>
          </a:xfrm>
        </p:spPr>
        <p:txBody>
          <a:bodyPr/>
          <a:lstStyle/>
          <a:p>
            <a:r>
              <a:rPr lang="en-IN" dirty="0">
                <a:effectLst/>
              </a:rPr>
              <a:t>Business Requests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002130" y="68873"/>
            <a:ext cx="1883093" cy="1409700"/>
          </a:xfrm>
          <a:prstGeom prst="rect">
            <a:avLst/>
          </a:prstGeom>
        </p:spPr>
      </p:pic>
      <p:sp>
        <p:nvSpPr>
          <p:cNvPr id="7" name="Rounded Rectangle 6"/>
          <p:cNvSpPr/>
          <p:nvPr/>
        </p:nvSpPr>
        <p:spPr>
          <a:xfrm>
            <a:off x="211015" y="758518"/>
            <a:ext cx="3868616" cy="323751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IN" sz="1400" dirty="0"/>
              <a:t>Business Request - 2: Monthly City-Level Trips Target Performance Report</a:t>
            </a:r>
          </a:p>
          <a:p>
            <a:r>
              <a:rPr lang="en-IN" sz="1400" dirty="0"/>
              <a:t>Generate a report that evaluates the target performance for trips at the monthly and city level. For each city and month, compare the actual total trips with the target trips and categorise the performance as follows:</a:t>
            </a:r>
          </a:p>
          <a:p>
            <a:pPr lvl="0" fontAlgn="base"/>
            <a:r>
              <a:rPr lang="en-IN" sz="1400" dirty="0"/>
              <a:t>If actual trips are greater than target trips, mark it as "Above Target".</a:t>
            </a:r>
          </a:p>
          <a:p>
            <a:pPr lvl="0" fontAlgn="base"/>
            <a:r>
              <a:rPr lang="en-IN" sz="1400" dirty="0"/>
              <a:t>If actual trips are less than or equal to target trips, mark it as "Below Target".</a:t>
            </a:r>
          </a:p>
          <a:p>
            <a:r>
              <a:rPr lang="en-IN" sz="1400" dirty="0"/>
              <a:t>Additionally, calculate the % difference between actual and target trips to quantify the performance gap.</a:t>
            </a:r>
          </a:p>
        </p:txBody>
      </p:sp>
      <p:pic>
        <p:nvPicPr>
          <p:cNvPr id="3" name="Picture 2"/>
          <p:cNvPicPr>
            <a:picLocks noChangeAspect="1"/>
          </p:cNvPicPr>
          <p:nvPr/>
        </p:nvPicPr>
        <p:blipFill>
          <a:blip r:embed="rId4"/>
          <a:stretch>
            <a:fillRect/>
          </a:stretch>
        </p:blipFill>
        <p:spPr>
          <a:xfrm>
            <a:off x="4079631" y="2272700"/>
            <a:ext cx="7913294" cy="3737172"/>
          </a:xfrm>
          <a:prstGeom prst="rect">
            <a:avLst/>
          </a:prstGeom>
        </p:spPr>
      </p:pic>
    </p:spTree>
    <p:extLst>
      <p:ext uri="{BB962C8B-B14F-4D97-AF65-F5344CB8AC3E}">
        <p14:creationId xmlns:p14="http://schemas.microsoft.com/office/powerpoint/2010/main" val="28374918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4798" y="363928"/>
            <a:ext cx="5133975" cy="4076700"/>
          </a:xfrm>
          <a:prstGeom prst="rect">
            <a:avLst/>
          </a:prstGeom>
        </p:spPr>
      </p:pic>
      <p:pic>
        <p:nvPicPr>
          <p:cNvPr id="3" name="Picture 2"/>
          <p:cNvPicPr>
            <a:picLocks noChangeAspect="1"/>
          </p:cNvPicPr>
          <p:nvPr/>
        </p:nvPicPr>
        <p:blipFill>
          <a:blip r:embed="rId3"/>
          <a:stretch>
            <a:fillRect/>
          </a:stretch>
        </p:blipFill>
        <p:spPr>
          <a:xfrm>
            <a:off x="6623904" y="363928"/>
            <a:ext cx="5133975" cy="4048125"/>
          </a:xfrm>
          <a:prstGeom prst="rect">
            <a:avLst/>
          </a:prstGeom>
        </p:spPr>
      </p:pic>
    </p:spTree>
    <p:extLst>
      <p:ext uri="{BB962C8B-B14F-4D97-AF65-F5344CB8AC3E}">
        <p14:creationId xmlns:p14="http://schemas.microsoft.com/office/powerpoint/2010/main" val="5402320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62" y="-35609"/>
            <a:ext cx="10353762" cy="868973"/>
          </a:xfrm>
        </p:spPr>
        <p:txBody>
          <a:bodyPr/>
          <a:lstStyle/>
          <a:p>
            <a:r>
              <a:rPr lang="en-IN" dirty="0">
                <a:effectLst/>
              </a:rPr>
              <a:t>Business Requests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002130" y="68873"/>
            <a:ext cx="1883093" cy="1409700"/>
          </a:xfrm>
          <a:prstGeom prst="rect">
            <a:avLst/>
          </a:prstGeom>
        </p:spPr>
      </p:pic>
      <p:sp>
        <p:nvSpPr>
          <p:cNvPr id="7" name="Rounded Rectangle 6"/>
          <p:cNvSpPr/>
          <p:nvPr/>
        </p:nvSpPr>
        <p:spPr>
          <a:xfrm>
            <a:off x="171523" y="833364"/>
            <a:ext cx="10083825" cy="169882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GB" sz="1400" dirty="0"/>
              <a:t>Business Request - 3: City-Level Repeat Passenger Trip Frequency Report</a:t>
            </a:r>
          </a:p>
          <a:p>
            <a:r>
              <a:rPr lang="en-GB" sz="1400" dirty="0"/>
              <a:t>Generate a report that shows the percentage distribution of repeat passengers by the number of trips they have taken in each city. Calculate the percentage of repeat passengers who took 2 trips, 3 trips, and so on, up to 10 trips.</a:t>
            </a:r>
          </a:p>
          <a:p>
            <a:r>
              <a:rPr lang="en-GB" sz="1400" dirty="0"/>
              <a:t>Each column should represent a trip count category, displaying the percentage of repeat passengers who fall into that category out of the total repeat passengers for that city.</a:t>
            </a:r>
          </a:p>
          <a:p>
            <a:r>
              <a:rPr lang="en-GB" sz="1400" dirty="0"/>
              <a:t>This report will help identify cities with high repeat trip frequency, which can indicate strong customer loyalty or frequent usage patterns.</a:t>
            </a:r>
          </a:p>
        </p:txBody>
      </p:sp>
      <p:pic>
        <p:nvPicPr>
          <p:cNvPr id="3" name="Picture 2"/>
          <p:cNvPicPr>
            <a:picLocks noChangeAspect="1"/>
          </p:cNvPicPr>
          <p:nvPr/>
        </p:nvPicPr>
        <p:blipFill>
          <a:blip r:embed="rId4"/>
          <a:stretch>
            <a:fillRect/>
          </a:stretch>
        </p:blipFill>
        <p:spPr>
          <a:xfrm>
            <a:off x="326267" y="2715395"/>
            <a:ext cx="5230471" cy="3039053"/>
          </a:xfrm>
          <a:prstGeom prst="rect">
            <a:avLst/>
          </a:prstGeom>
        </p:spPr>
      </p:pic>
      <p:pic>
        <p:nvPicPr>
          <p:cNvPr id="6" name="Picture 5"/>
          <p:cNvPicPr>
            <a:picLocks noChangeAspect="1"/>
          </p:cNvPicPr>
          <p:nvPr/>
        </p:nvPicPr>
        <p:blipFill>
          <a:blip r:embed="rId5"/>
          <a:stretch>
            <a:fillRect/>
          </a:stretch>
        </p:blipFill>
        <p:spPr>
          <a:xfrm>
            <a:off x="5767754" y="2715395"/>
            <a:ext cx="6316394" cy="2791025"/>
          </a:xfrm>
          <a:prstGeom prst="rect">
            <a:avLst/>
          </a:prstGeom>
        </p:spPr>
      </p:pic>
    </p:spTree>
    <p:extLst>
      <p:ext uri="{BB962C8B-B14F-4D97-AF65-F5344CB8AC3E}">
        <p14:creationId xmlns:p14="http://schemas.microsoft.com/office/powerpoint/2010/main" val="22713858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ppt/theme/themeOverride1.xml><?xml version="1.0" encoding="utf-8"?>
<a:themeOverride xmlns:a="http://schemas.openxmlformats.org/drawingml/2006/main">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themeOverride>
</file>

<file path=ppt/theme/themeOverride2.xml><?xml version="1.0" encoding="utf-8"?>
<a:themeOverride xmlns:a="http://schemas.openxmlformats.org/drawingml/2006/main">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themeOverride>
</file>

<file path=docProps/app.xml><?xml version="1.0" encoding="utf-8"?>
<Properties xmlns="http://schemas.openxmlformats.org/officeDocument/2006/extended-properties" xmlns:vt="http://schemas.openxmlformats.org/officeDocument/2006/docPropsVTypes">
  <Template/>
  <TotalTime>0</TotalTime>
  <Words>2957</Words>
  <Application>Microsoft Office PowerPoint</Application>
  <PresentationFormat>Widescreen</PresentationFormat>
  <Paragraphs>127</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Goudy Old Style</vt:lpstr>
      <vt:lpstr>Trebuchet MS</vt:lpstr>
      <vt:lpstr>Wingdings</vt:lpstr>
      <vt:lpstr>Wingdings 2</vt:lpstr>
      <vt:lpstr>SlateVTI</vt:lpstr>
      <vt:lpstr>GOODCAB TRIP ANALYTICS </vt:lpstr>
      <vt:lpstr>GOODCAB TRIP ANALYTICS </vt:lpstr>
      <vt:lpstr>GOAL</vt:lpstr>
      <vt:lpstr>TASK</vt:lpstr>
      <vt:lpstr>KEY INSIGHTS</vt:lpstr>
      <vt:lpstr>Business Requests</vt:lpstr>
      <vt:lpstr>Business Requests</vt:lpstr>
      <vt:lpstr>PowerPoint Presentation</vt:lpstr>
      <vt:lpstr>Business Requests</vt:lpstr>
      <vt:lpstr>Business Requests</vt:lpstr>
      <vt:lpstr>Business Requests</vt:lpstr>
      <vt:lpstr>Business Requests</vt:lpstr>
      <vt:lpstr>Business Requests</vt:lpstr>
      <vt:lpstr>Primary and Secondary Questions</vt:lpstr>
      <vt:lpstr>Primary and Secondary Questions</vt:lpstr>
      <vt:lpstr>Primary and Secondary Questions</vt:lpstr>
      <vt:lpstr>Primary and Secondary Questions</vt:lpstr>
      <vt:lpstr>Primary and Secondary Questions</vt:lpstr>
      <vt:lpstr>Primary and Secondary Questions</vt:lpstr>
      <vt:lpstr>Primary and Secondary Questions</vt:lpstr>
      <vt:lpstr>Primary and Secondary Questions</vt:lpstr>
      <vt:lpstr> 1.Factors Influencing Repeat Passenger Rates • What factors (such as quality of service, competitive pricing, or city demographics) might contribute to higher or lower repeat passenger rates in different cities? Are there correlations with socioeconomic or lifestyle patterns in these cities?</vt:lpstr>
      <vt:lpstr> 2.Tourism vs. Business Demand Impact • How do tourism seasons or local events (festivals, conferences) impact Goodcabs' demand patterns? Would tailoring marketing efforts to these events increase trip volume in tou rism-oriented cities?</vt:lpstr>
      <vt:lpstr>3. Emerging Mobility Trends and Good cabs' Adaptation • What emerging mobility trends (such as electric vehicle adoption, green energy use) are impacting the cab service market in tier-2 cities? Should Good cabs consider integrating electric vehicles or eco-friendly initiatives to stay competitive?  </vt:lpstr>
      <vt:lpstr>4. Partnership Opportunities with Local Businesses   Are there opportunities for Good cabs to partner with local businesses (such as hotels, malls, or event venues) to boost demand and improve customer loyalty? Could these partnerships drive more traffic, especially in tourism heavy or high-footfall areas?   </vt:lpstr>
      <vt:lpstr> 5. Data Collection for Enhanced Data-Driven Decisions • To make Good cabs more data-driven and improve its performance across key metrics (such as repeat passenger rate, customer satisfaction, new passengers and trip volume), what additional data should Good cabs collect? Consider data that could provide deeper insights into customer behaviour, operational efficiency, and market trends.   </vt:lpstr>
      <vt:lpstr>INSIGHTS AND CONCLUSION </vt:lpstr>
      <vt:lpstr>INSIGHTS AND CONCLUSION </vt:lpstr>
      <vt:lpstr>DASHBOARD</vt:lpstr>
      <vt:lpstr>DASHBOARD</vt:lpstr>
      <vt:lpstr>DASHBOARD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2024-12-28T15:29:49Z</dcterms:created>
  <dcterms:modified xsi:type="dcterms:W3CDTF">2025-01-05T10:49:55Z</dcterms:modified>
</cp:coreProperties>
</file>